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3.xml" ContentType="application/vnd.openxmlformats-officedocument.presentationml.notesSlide+xml"/>
  <Override PartName="/ppt/comments/comment3.xml" ContentType="application/vnd.openxmlformats-officedocument.presentationml.comments+xml"/>
  <Override PartName="/ppt/notesSlides/notesSlide4.xml" ContentType="application/vnd.openxmlformats-officedocument.presentationml.notesSlide+xml"/>
  <Override PartName="/ppt/comments/comment4.xml" ContentType="application/vnd.openxmlformats-officedocument.presentationml.comments+xml"/>
  <Override PartName="/ppt/notesSlides/notesSlide5.xml" ContentType="application/vnd.openxmlformats-officedocument.presentationml.notesSlide+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3">
  <p:sldMasterIdLst>
    <p:sldMasterId id="2147483726" r:id="rId4"/>
  </p:sldMasterIdLst>
  <p:notesMasterIdLst>
    <p:notesMasterId r:id="rId21"/>
  </p:notesMasterIdLst>
  <p:handoutMasterIdLst>
    <p:handoutMasterId r:id="rId22"/>
  </p:handoutMasterIdLst>
  <p:sldIdLst>
    <p:sldId id="428" r:id="rId5"/>
    <p:sldId id="410" r:id="rId6"/>
    <p:sldId id="450" r:id="rId7"/>
    <p:sldId id="453" r:id="rId8"/>
    <p:sldId id="455" r:id="rId9"/>
    <p:sldId id="467" r:id="rId10"/>
    <p:sldId id="468" r:id="rId11"/>
    <p:sldId id="457" r:id="rId12"/>
    <p:sldId id="456" r:id="rId13"/>
    <p:sldId id="458" r:id="rId14"/>
    <p:sldId id="459" r:id="rId15"/>
    <p:sldId id="470" r:id="rId16"/>
    <p:sldId id="471" r:id="rId17"/>
    <p:sldId id="472" r:id="rId18"/>
    <p:sldId id="466" r:id="rId19"/>
    <p:sldId id="30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4" clrIdx="0">
    <p:extLst>
      <p:ext uri="{19B8F6BF-5375-455C-9EA6-DF929625EA0E}">
        <p15:presenceInfo xmlns:p15="http://schemas.microsoft.com/office/powerpoint/2012/main" userId="Admi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38F5"/>
    <a:srgbClr val="7ABC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77"/>
    <p:restoredTop sz="79888" autoAdjust="0"/>
  </p:normalViewPr>
  <p:slideViewPr>
    <p:cSldViewPr snapToGrid="0">
      <p:cViewPr varScale="1">
        <p:scale>
          <a:sx n="90" d="100"/>
          <a:sy n="90" d="100"/>
        </p:scale>
        <p:origin x="1440" y="6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3-21T21:27:11.571" idx="1">
    <p:pos x="10" y="10"/>
    <p:text/>
    <p:extLst>
      <p:ext uri="{C676402C-5697-4E1C-873F-D02D1690AC5C}">
        <p15:threadingInfo xmlns:p15="http://schemas.microsoft.com/office/powerpoint/2012/main" timeZoneBias="-42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24-03-21T21:27:11.571" idx="1">
    <p:pos x="10" y="10"/>
    <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4-03-21T21:27:11.571" idx="1">
    <p:pos x="10" y="10"/>
    <p:text/>
    <p:extLst>
      <p:ext uri="{C676402C-5697-4E1C-873F-D02D1690AC5C}">
        <p15:threadingInfo xmlns:p15="http://schemas.microsoft.com/office/powerpoint/2012/main" timeZoneBias="-4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4-03-21T21:27:11.571" idx="1">
    <p:pos x="10" y="10"/>
    <p:text/>
    <p:extLst>
      <p:ext uri="{C676402C-5697-4E1C-873F-D02D1690AC5C}">
        <p15:threadingInfo xmlns:p15="http://schemas.microsoft.com/office/powerpoint/2012/main" timeZoneBias="-4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4-03-21T21:27:11.571" idx="2">
    <p:pos x="10" y="10"/>
    <p:text/>
    <p:extLst>
      <p:ext uri="{C676402C-5697-4E1C-873F-D02D1690AC5C}">
        <p15:threadingInfo xmlns:p15="http://schemas.microsoft.com/office/powerpoint/2012/main" timeZoneBias="-42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4-03-21T21:27:11.571" idx="3">
    <p:pos x="10" y="10"/>
    <p:text/>
    <p:extLst>
      <p:ext uri="{C676402C-5697-4E1C-873F-D02D1690AC5C}">
        <p15:threadingInfo xmlns:p15="http://schemas.microsoft.com/office/powerpoint/2012/main" timeZoneBias="-42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4-03-21T21:27:11.571" idx="1">
    <p:pos x="10" y="10"/>
    <p:text/>
    <p:extLst>
      <p:ext uri="{C676402C-5697-4E1C-873F-D02D1690AC5C}">
        <p15:threadingInfo xmlns:p15="http://schemas.microsoft.com/office/powerpoint/2012/main" timeZoneBias="-42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4-03-21T21:27:11.571" idx="1">
    <p:pos x="10" y="10"/>
    <p:text/>
    <p:extLst>
      <p:ext uri="{C676402C-5697-4E1C-873F-D02D1690AC5C}">
        <p15:threadingInfo xmlns:p15="http://schemas.microsoft.com/office/powerpoint/2012/main" timeZoneBias="-42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24-03-21T21:27:11.571" idx="1">
    <p:pos x="10" y="10"/>
    <p:text/>
    <p:extLst>
      <p:ext uri="{C676402C-5697-4E1C-873F-D02D1690AC5C}">
        <p15:threadingInfo xmlns:p15="http://schemas.microsoft.com/office/powerpoint/2012/main" timeZoneBias="-42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24-03-21T21:27:11.571" idx="1">
    <p:pos x="10" y="10"/>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069BEE-5C22-49A5-A892-F6E6A4002A1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494FB27-DC4B-4A29-B4F3-C665BDE47E7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5647B97-F030-426D-A9D1-6B39B13C23ED}" type="datetimeFigureOut">
              <a:rPr lang="en-US" smtClean="0"/>
              <a:t>6/7/2024</a:t>
            </a:fld>
            <a:endParaRPr lang="en-US"/>
          </a:p>
        </p:txBody>
      </p:sp>
      <p:sp>
        <p:nvSpPr>
          <p:cNvPr id="4" name="Footer Placeholder 3">
            <a:extLst>
              <a:ext uri="{FF2B5EF4-FFF2-40B4-BE49-F238E27FC236}">
                <a16:creationId xmlns:a16="http://schemas.microsoft.com/office/drawing/2014/main" id="{34A06FDF-174B-49EE-AD51-C827118F0FE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CB610B1-614F-48C3-8F2D-C50C182871E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A2751AA-B992-41E5-A909-E1A2443E23F4}" type="slidenum">
              <a:rPr lang="en-US" smtClean="0"/>
              <a:t>‹#›</a:t>
            </a:fld>
            <a:endParaRPr lang="en-US"/>
          </a:p>
        </p:txBody>
      </p:sp>
    </p:spTree>
    <p:extLst>
      <p:ext uri="{BB962C8B-B14F-4D97-AF65-F5344CB8AC3E}">
        <p14:creationId xmlns:p14="http://schemas.microsoft.com/office/powerpoint/2010/main" val="12761695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tiff>
</file>

<file path=ppt/media/image3.png>
</file>

<file path=ppt/media/image4.jpeg>
</file>

<file path=ppt/media/image5.jp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F24CBC-D461-4ECA-A489-D3A30E0FB795}" type="datetimeFigureOut">
              <a:rPr lang="en-US" smtClean="0"/>
              <a:t>6/7/2024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51351B-2C5D-457B-ABE5-B64DBC7BD410}" type="slidenum">
              <a:rPr lang="en-US" smtClean="0"/>
              <a:t>‹#›</a:t>
            </a:fld>
            <a:endParaRPr lang="en-US"/>
          </a:p>
        </p:txBody>
      </p:sp>
    </p:spTree>
    <p:extLst>
      <p:ext uri="{BB962C8B-B14F-4D97-AF65-F5344CB8AC3E}">
        <p14:creationId xmlns:p14="http://schemas.microsoft.com/office/powerpoint/2010/main" val="2027000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1351B-2C5D-457B-ABE5-B64DBC7BD410}" type="slidenum">
              <a:rPr lang="en-US" smtClean="0"/>
              <a:t>1</a:t>
            </a:fld>
            <a:endParaRPr lang="en-US"/>
          </a:p>
        </p:txBody>
      </p:sp>
    </p:spTree>
    <p:extLst>
      <p:ext uri="{BB962C8B-B14F-4D97-AF65-F5344CB8AC3E}">
        <p14:creationId xmlns:p14="http://schemas.microsoft.com/office/powerpoint/2010/main" val="1446750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A20F01A-602A-42CF-8886-814D7998854B}" type="slidenum">
              <a:rPr lang="en-US" smtClean="0"/>
              <a:t>2</a:t>
            </a:fld>
            <a:endParaRPr lang="en-US"/>
          </a:p>
        </p:txBody>
      </p:sp>
    </p:spTree>
    <p:extLst>
      <p:ext uri="{BB962C8B-B14F-4D97-AF65-F5344CB8AC3E}">
        <p14:creationId xmlns:p14="http://schemas.microsoft.com/office/powerpoint/2010/main" val="2294293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1351B-2C5D-457B-ABE5-B64DBC7BD410}" type="slidenum">
              <a:rPr lang="en-US" smtClean="0"/>
              <a:t>5</a:t>
            </a:fld>
            <a:endParaRPr lang="en-US"/>
          </a:p>
        </p:txBody>
      </p:sp>
    </p:spTree>
    <p:extLst>
      <p:ext uri="{BB962C8B-B14F-4D97-AF65-F5344CB8AC3E}">
        <p14:creationId xmlns:p14="http://schemas.microsoft.com/office/powerpoint/2010/main" val="12996990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1351B-2C5D-457B-ABE5-B64DBC7BD410}" type="slidenum">
              <a:rPr lang="en-US" smtClean="0"/>
              <a:t>6</a:t>
            </a:fld>
            <a:endParaRPr lang="en-US"/>
          </a:p>
        </p:txBody>
      </p:sp>
    </p:spTree>
    <p:extLst>
      <p:ext uri="{BB962C8B-B14F-4D97-AF65-F5344CB8AC3E}">
        <p14:creationId xmlns:p14="http://schemas.microsoft.com/office/powerpoint/2010/main" val="3306069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1351B-2C5D-457B-ABE5-B64DBC7BD410}" type="slidenum">
              <a:rPr lang="en-US" smtClean="0"/>
              <a:t>7</a:t>
            </a:fld>
            <a:endParaRPr lang="en-US"/>
          </a:p>
        </p:txBody>
      </p:sp>
    </p:spTree>
    <p:extLst>
      <p:ext uri="{BB962C8B-B14F-4D97-AF65-F5344CB8AC3E}">
        <p14:creationId xmlns:p14="http://schemas.microsoft.com/office/powerpoint/2010/main" val="26843561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Rectangle 1"/>
          <p:cNvSpPr/>
          <p:nvPr userDrawn="1"/>
        </p:nvSpPr>
        <p:spPr>
          <a:xfrm>
            <a:off x="0" y="0"/>
            <a:ext cx="12192000" cy="6486525"/>
          </a:xfrm>
          <a:prstGeom prst="rect">
            <a:avLst/>
          </a:prstGeom>
          <a:solidFill>
            <a:srgbClr val="2237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Title 6">
            <a:extLst>
              <a:ext uri="{FF2B5EF4-FFF2-40B4-BE49-F238E27FC236}">
                <a16:creationId xmlns:a16="http://schemas.microsoft.com/office/drawing/2014/main" id="{96DADDC2-BFA5-594E-BF5A-B06CEF1948E0}"/>
              </a:ext>
            </a:extLst>
          </p:cNvPr>
          <p:cNvSpPr>
            <a:spLocks noGrp="1"/>
          </p:cNvSpPr>
          <p:nvPr>
            <p:ph type="title"/>
          </p:nvPr>
        </p:nvSpPr>
        <p:spPr>
          <a:xfrm>
            <a:off x="741218" y="3243262"/>
            <a:ext cx="10515600" cy="1325563"/>
          </a:xfrm>
          <a:prstGeom prst="rect">
            <a:avLst/>
          </a:prstGeom>
        </p:spPr>
        <p:txBody>
          <a:bodyPr/>
          <a:lstStyle>
            <a:lvl1pPr>
              <a:defRPr>
                <a:solidFill>
                  <a:schemeClr val="bg1"/>
                </a:solidFill>
              </a:defRPr>
            </a:lvl1pPr>
          </a:lstStyle>
          <a:p>
            <a:r>
              <a:rPr lang="en-US"/>
              <a:t>Click to edit Master title style</a:t>
            </a:r>
            <a:endParaRPr lang="en-VN"/>
          </a:p>
        </p:txBody>
      </p:sp>
      <p:sp>
        <p:nvSpPr>
          <p:cNvPr id="8" name="Date Placeholder 7">
            <a:extLst>
              <a:ext uri="{FF2B5EF4-FFF2-40B4-BE49-F238E27FC236}">
                <a16:creationId xmlns:a16="http://schemas.microsoft.com/office/drawing/2014/main" id="{8A7E0BE7-B9F3-CF42-BBDD-E431A8424127}"/>
              </a:ext>
            </a:extLst>
          </p:cNvPr>
          <p:cNvSpPr>
            <a:spLocks noGrp="1"/>
          </p:cNvSpPr>
          <p:nvPr>
            <p:ph type="dt" sz="half" idx="10"/>
          </p:nvPr>
        </p:nvSpPr>
        <p:spPr>
          <a:xfrm>
            <a:off x="0" y="6538912"/>
            <a:ext cx="2743200" cy="365125"/>
          </a:xfrm>
        </p:spPr>
        <p:txBody>
          <a:bodyPr/>
          <a:lstStyle/>
          <a:p>
            <a:fld id="{2ADC29F2-8A35-3B44-9BA0-E01F07FBE6DF}" type="datetime1">
              <a:rPr lang="en-US" smtClean="0"/>
              <a:t>6/7/2024</a:t>
            </a:fld>
            <a:endParaRPr lang="en-US"/>
          </a:p>
        </p:txBody>
      </p:sp>
      <p:sp>
        <p:nvSpPr>
          <p:cNvPr id="11" name="Footer Placeholder 10">
            <a:extLst>
              <a:ext uri="{FF2B5EF4-FFF2-40B4-BE49-F238E27FC236}">
                <a16:creationId xmlns:a16="http://schemas.microsoft.com/office/drawing/2014/main" id="{6CDF525E-206D-4149-99E1-0D9A15410F94}"/>
              </a:ext>
            </a:extLst>
          </p:cNvPr>
          <p:cNvSpPr>
            <a:spLocks noGrp="1"/>
          </p:cNvSpPr>
          <p:nvPr>
            <p:ph type="ftr" sz="quarter" idx="11"/>
          </p:nvPr>
        </p:nvSpPr>
        <p:spPr>
          <a:xfrm>
            <a:off x="4038600" y="6538912"/>
            <a:ext cx="4114800" cy="365125"/>
          </a:xfrm>
        </p:spPr>
        <p:txBody>
          <a:bodyPr/>
          <a:lstStyle>
            <a:lvl1pPr>
              <a:defRPr/>
            </a:lvl1pPr>
          </a:lstStyle>
          <a:p>
            <a:r>
              <a:rPr lang="en-US" dirty="0"/>
              <a:t>Khoa Công </a:t>
            </a:r>
            <a:r>
              <a:rPr lang="en-US" dirty="0" err="1"/>
              <a:t>nghệ</a:t>
            </a:r>
            <a:r>
              <a:rPr lang="en-US" dirty="0"/>
              <a:t> Thông Tin – Trường </a:t>
            </a:r>
            <a:r>
              <a:rPr lang="en-US" dirty="0" err="1"/>
              <a:t>Đại</a:t>
            </a:r>
            <a:r>
              <a:rPr lang="en-US" dirty="0"/>
              <a:t> học Phenikaa</a:t>
            </a:r>
          </a:p>
        </p:txBody>
      </p:sp>
      <p:sp>
        <p:nvSpPr>
          <p:cNvPr id="12" name="Slide Number Placeholder 11">
            <a:extLst>
              <a:ext uri="{FF2B5EF4-FFF2-40B4-BE49-F238E27FC236}">
                <a16:creationId xmlns:a16="http://schemas.microsoft.com/office/drawing/2014/main" id="{596FCA82-9769-7441-AB29-6261AF29F569}"/>
              </a:ext>
            </a:extLst>
          </p:cNvPr>
          <p:cNvSpPr>
            <a:spLocks noGrp="1"/>
          </p:cNvSpPr>
          <p:nvPr>
            <p:ph type="sldNum" sz="quarter" idx="12"/>
          </p:nvPr>
        </p:nvSpPr>
        <p:spPr>
          <a:xfrm>
            <a:off x="9448800" y="6538912"/>
            <a:ext cx="2743200" cy="365125"/>
          </a:xfrm>
        </p:spPr>
        <p:txBody>
          <a:bodyPr/>
          <a:lstStyle>
            <a:lvl1pPr>
              <a:defRPr>
                <a:solidFill>
                  <a:schemeClr val="bg1"/>
                </a:solidFill>
              </a:defRPr>
            </a:lvl1pPr>
          </a:lstStyle>
          <a:p>
            <a:fld id="{086B6608-6F69-448F-99DC-C9E613BFB696}" type="slidenum">
              <a:rPr lang="en-US" smtClean="0"/>
              <a:pPr/>
              <a:t>‹#›</a:t>
            </a:fld>
            <a:endParaRPr lang="en-US"/>
          </a:p>
        </p:txBody>
      </p:sp>
      <p:pic>
        <p:nvPicPr>
          <p:cNvPr id="5" name="Picture 4">
            <a:extLst>
              <a:ext uri="{FF2B5EF4-FFF2-40B4-BE49-F238E27FC236}">
                <a16:creationId xmlns:a16="http://schemas.microsoft.com/office/drawing/2014/main" id="{222415F5-6ADB-5A47-9CFF-A0BBA7921FC1}"/>
              </a:ext>
            </a:extLst>
          </p:cNvPr>
          <p:cNvPicPr>
            <a:picLocks noChangeAspect="1"/>
          </p:cNvPicPr>
          <p:nvPr userDrawn="1"/>
        </p:nvPicPr>
        <p:blipFill>
          <a:blip r:embed="rId2"/>
          <a:stretch>
            <a:fillRect/>
          </a:stretch>
        </p:blipFill>
        <p:spPr>
          <a:xfrm>
            <a:off x="2760518" y="112742"/>
            <a:ext cx="6688282" cy="2070039"/>
          </a:xfrm>
          <a:prstGeom prst="rect">
            <a:avLst/>
          </a:prstGeom>
        </p:spPr>
      </p:pic>
    </p:spTree>
    <p:extLst>
      <p:ext uri="{BB962C8B-B14F-4D97-AF65-F5344CB8AC3E}">
        <p14:creationId xmlns:p14="http://schemas.microsoft.com/office/powerpoint/2010/main" val="3051414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0" y="6580040"/>
            <a:ext cx="2743200" cy="277960"/>
          </a:xfrm>
        </p:spPr>
        <p:txBody>
          <a:bodyPr/>
          <a:lstStyle/>
          <a:p>
            <a:fld id="{6581133F-95C8-9144-9BFA-07C6A00B8411}" type="datetime1">
              <a:rPr lang="en-US" smtClean="0"/>
              <a:t>6/7/2024</a:t>
            </a:fld>
            <a:endParaRPr lang="en-US"/>
          </a:p>
        </p:txBody>
      </p:sp>
      <p:sp>
        <p:nvSpPr>
          <p:cNvPr id="5" name="Footer Placeholder 4"/>
          <p:cNvSpPr>
            <a:spLocks noGrp="1"/>
          </p:cNvSpPr>
          <p:nvPr>
            <p:ph type="ftr" sz="quarter" idx="11"/>
          </p:nvPr>
        </p:nvSpPr>
        <p:spPr>
          <a:xfrm>
            <a:off x="4038600" y="6580041"/>
            <a:ext cx="4114800" cy="277960"/>
          </a:xfrm>
        </p:spPr>
        <p:txBody>
          <a:bodyPr/>
          <a:lstStyle/>
          <a:p>
            <a:r>
              <a:rPr lang="en-US"/>
              <a:t>Faculty of Computer Science</a:t>
            </a:r>
          </a:p>
        </p:txBody>
      </p:sp>
      <p:sp>
        <p:nvSpPr>
          <p:cNvPr id="6" name="Slide Number Placeholder 5"/>
          <p:cNvSpPr>
            <a:spLocks noGrp="1"/>
          </p:cNvSpPr>
          <p:nvPr>
            <p:ph type="sldNum" sz="quarter" idx="12"/>
          </p:nvPr>
        </p:nvSpPr>
        <p:spPr>
          <a:xfrm>
            <a:off x="9411566" y="6622795"/>
            <a:ext cx="2743200" cy="235206"/>
          </a:xfrm>
        </p:spPr>
        <p:txBody>
          <a:bodyPr/>
          <a:lstStyle/>
          <a:p>
            <a:fld id="{086B6608-6F69-448F-99DC-C9E613BFB696}" type="slidenum">
              <a:rPr lang="en-US" smtClean="0"/>
              <a:t>‹#›</a:t>
            </a:fld>
            <a:endParaRPr lang="en-US"/>
          </a:p>
        </p:txBody>
      </p:sp>
      <p:sp>
        <p:nvSpPr>
          <p:cNvPr id="13" name="Title 1"/>
          <p:cNvSpPr>
            <a:spLocks noGrp="1"/>
          </p:cNvSpPr>
          <p:nvPr>
            <p:ph type="title" hasCustomPrompt="1"/>
          </p:nvPr>
        </p:nvSpPr>
        <p:spPr>
          <a:xfrm>
            <a:off x="482252" y="277960"/>
            <a:ext cx="7928429" cy="553289"/>
          </a:xfrm>
          <a:prstGeom prst="rect">
            <a:avLst/>
          </a:prstGeom>
        </p:spPr>
        <p:txBody>
          <a:bodyPr>
            <a:normAutofit/>
          </a:bodyPr>
          <a:lstStyle>
            <a:lvl1pPr>
              <a:defRPr sz="3300" b="1" baseline="0">
                <a:solidFill>
                  <a:srgbClr val="223771"/>
                </a:solidFill>
              </a:defRPr>
            </a:lvl1pPr>
          </a:lstStyle>
          <a:p>
            <a:r>
              <a:rPr lang="en-US"/>
              <a:t>CHỦ ĐỀ</a:t>
            </a:r>
          </a:p>
        </p:txBody>
      </p:sp>
      <p:sp>
        <p:nvSpPr>
          <p:cNvPr id="3" name="Freeform 2"/>
          <p:cNvSpPr/>
          <p:nvPr userDrawn="1"/>
        </p:nvSpPr>
        <p:spPr>
          <a:xfrm>
            <a:off x="392906"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7" name="Picture 6">
            <a:extLst>
              <a:ext uri="{FF2B5EF4-FFF2-40B4-BE49-F238E27FC236}">
                <a16:creationId xmlns:a16="http://schemas.microsoft.com/office/drawing/2014/main" id="{6D75C13C-F071-3D4C-A72D-61279F9BDC24}"/>
              </a:ext>
            </a:extLst>
          </p:cNvPr>
          <p:cNvPicPr>
            <a:picLocks noChangeAspect="1"/>
          </p:cNvPicPr>
          <p:nvPr userDrawn="1"/>
        </p:nvPicPr>
        <p:blipFill>
          <a:blip r:embed="rId2"/>
          <a:stretch>
            <a:fillRect/>
          </a:stretch>
        </p:blipFill>
        <p:spPr>
          <a:xfrm>
            <a:off x="9686136" y="27834"/>
            <a:ext cx="2493818" cy="771843"/>
          </a:xfrm>
          <a:prstGeom prst="rect">
            <a:avLst/>
          </a:prstGeom>
        </p:spPr>
      </p:pic>
    </p:spTree>
    <p:extLst>
      <p:ext uri="{BB962C8B-B14F-4D97-AF65-F5344CB8AC3E}">
        <p14:creationId xmlns:p14="http://schemas.microsoft.com/office/powerpoint/2010/main" val="426175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0" y="6593185"/>
            <a:ext cx="2743200" cy="267581"/>
          </a:xfrm>
        </p:spPr>
        <p:txBody>
          <a:bodyPr/>
          <a:lstStyle/>
          <a:p>
            <a:fld id="{7FB16B2F-4ABC-DC47-941D-61DAA8C286C6}" type="datetime1">
              <a:rPr lang="en-US" smtClean="0"/>
              <a:t>6/7/2024</a:t>
            </a:fld>
            <a:endParaRPr lang="en-US"/>
          </a:p>
        </p:txBody>
      </p:sp>
      <p:sp>
        <p:nvSpPr>
          <p:cNvPr id="5" name="Footer Placeholder 4"/>
          <p:cNvSpPr>
            <a:spLocks noGrp="1"/>
          </p:cNvSpPr>
          <p:nvPr>
            <p:ph type="ftr" sz="quarter" idx="11"/>
          </p:nvPr>
        </p:nvSpPr>
        <p:spPr>
          <a:xfrm>
            <a:off x="4038600" y="6590419"/>
            <a:ext cx="4114800" cy="267581"/>
          </a:xfrm>
        </p:spPr>
        <p:txBody>
          <a:bodyPr/>
          <a:lstStyle>
            <a:lvl1pPr>
              <a:defRPr/>
            </a:lvl1pPr>
          </a:lstStyle>
          <a:p>
            <a:r>
              <a:rPr lang="en-US"/>
              <a:t>Faculty of Computer Science</a:t>
            </a:r>
          </a:p>
        </p:txBody>
      </p:sp>
      <p:sp>
        <p:nvSpPr>
          <p:cNvPr id="6" name="Slide Number Placeholder 5"/>
          <p:cNvSpPr>
            <a:spLocks noGrp="1"/>
          </p:cNvSpPr>
          <p:nvPr>
            <p:ph type="sldNum" sz="quarter" idx="12"/>
          </p:nvPr>
        </p:nvSpPr>
        <p:spPr>
          <a:xfrm>
            <a:off x="9366006" y="6590419"/>
            <a:ext cx="2743200" cy="313617"/>
          </a:xfrm>
        </p:spPr>
        <p:txBody>
          <a:bodyPr/>
          <a:lstStyle/>
          <a:p>
            <a:fld id="{086B6608-6F69-448F-99DC-C9E613BFB696}" type="slidenum">
              <a:rPr lang="en-US" smtClean="0"/>
              <a:t>‹#›</a:t>
            </a:fld>
            <a:endParaRPr lang="en-US"/>
          </a:p>
        </p:txBody>
      </p:sp>
      <p:sp>
        <p:nvSpPr>
          <p:cNvPr id="3" name="Freeform 2"/>
          <p:cNvSpPr/>
          <p:nvPr userDrawn="1"/>
        </p:nvSpPr>
        <p:spPr>
          <a:xfrm>
            <a:off x="392906"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Title 6">
            <a:extLst>
              <a:ext uri="{FF2B5EF4-FFF2-40B4-BE49-F238E27FC236}">
                <a16:creationId xmlns:a16="http://schemas.microsoft.com/office/drawing/2014/main" id="{26B9D37C-9616-644C-81FA-A5CADF160AF7}"/>
              </a:ext>
            </a:extLst>
          </p:cNvPr>
          <p:cNvSpPr>
            <a:spLocks noGrp="1"/>
          </p:cNvSpPr>
          <p:nvPr>
            <p:ph type="title"/>
          </p:nvPr>
        </p:nvSpPr>
        <p:spPr>
          <a:xfrm>
            <a:off x="487476" y="2949384"/>
            <a:ext cx="10515600" cy="1325563"/>
          </a:xfrm>
          <a:prstGeom prst="rect">
            <a:avLst/>
          </a:prstGeom>
        </p:spPr>
        <p:txBody>
          <a:bodyPr/>
          <a:lstStyle>
            <a:lvl1pPr>
              <a:defRPr sz="6000"/>
            </a:lvl1pPr>
          </a:lstStyle>
          <a:p>
            <a:r>
              <a:rPr lang="en-US"/>
              <a:t>Click to edit Master title style</a:t>
            </a:r>
            <a:endParaRPr lang="en-VN"/>
          </a:p>
        </p:txBody>
      </p:sp>
      <p:pic>
        <p:nvPicPr>
          <p:cNvPr id="8" name="Picture 7">
            <a:extLst>
              <a:ext uri="{FF2B5EF4-FFF2-40B4-BE49-F238E27FC236}">
                <a16:creationId xmlns:a16="http://schemas.microsoft.com/office/drawing/2014/main" id="{88CFB93E-5B29-5F4F-AE56-F247D6A8852B}"/>
              </a:ext>
            </a:extLst>
          </p:cNvPr>
          <p:cNvPicPr>
            <a:picLocks noChangeAspect="1"/>
          </p:cNvPicPr>
          <p:nvPr userDrawn="1"/>
        </p:nvPicPr>
        <p:blipFill>
          <a:blip r:embed="rId2"/>
          <a:stretch>
            <a:fillRect/>
          </a:stretch>
        </p:blipFill>
        <p:spPr>
          <a:xfrm>
            <a:off x="9686136" y="27834"/>
            <a:ext cx="2493818" cy="771843"/>
          </a:xfrm>
          <a:prstGeom prst="rect">
            <a:avLst/>
          </a:prstGeom>
        </p:spPr>
      </p:pic>
    </p:spTree>
    <p:extLst>
      <p:ext uri="{BB962C8B-B14F-4D97-AF65-F5344CB8AC3E}">
        <p14:creationId xmlns:p14="http://schemas.microsoft.com/office/powerpoint/2010/main" val="3457449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04C81F4-8D9B-F149-A772-453CF73C4882}" type="datetime1">
              <a:rPr lang="en-US" smtClean="0"/>
              <a:t>6/7/2024</a:t>
            </a:fld>
            <a:endParaRPr lang="en-US"/>
          </a:p>
        </p:txBody>
      </p:sp>
      <p:sp>
        <p:nvSpPr>
          <p:cNvPr id="5" name="Footer Placeholder 4"/>
          <p:cNvSpPr>
            <a:spLocks noGrp="1"/>
          </p:cNvSpPr>
          <p:nvPr>
            <p:ph type="ftr" sz="quarter" idx="11"/>
          </p:nvPr>
        </p:nvSpPr>
        <p:spPr>
          <a:xfrm>
            <a:off x="3886200" y="6603821"/>
            <a:ext cx="4114800" cy="254179"/>
          </a:xfrm>
        </p:spPr>
        <p:txBody>
          <a:bodyPr/>
          <a:lstStyle/>
          <a:p>
            <a:r>
              <a:rPr lang="en-US"/>
              <a:t>Faculty of Computer Science</a:t>
            </a:r>
          </a:p>
        </p:txBody>
      </p:sp>
      <p:sp>
        <p:nvSpPr>
          <p:cNvPr id="6" name="Slide Number Placeholder 5"/>
          <p:cNvSpPr>
            <a:spLocks noGrp="1"/>
          </p:cNvSpPr>
          <p:nvPr>
            <p:ph type="sldNum" sz="quarter" idx="12"/>
          </p:nvPr>
        </p:nvSpPr>
        <p:spPr>
          <a:xfrm>
            <a:off x="9421090" y="6600831"/>
            <a:ext cx="2743200" cy="274321"/>
          </a:xfrm>
        </p:spPr>
        <p:txBody>
          <a:bodyPr/>
          <a:lstStyle/>
          <a:p>
            <a:fld id="{086B6608-6F69-448F-99DC-C9E613BFB696}" type="slidenum">
              <a:rPr lang="en-US" smtClean="0"/>
              <a:t>‹#›</a:t>
            </a:fld>
            <a:endParaRPr lang="en-US"/>
          </a:p>
        </p:txBody>
      </p:sp>
      <p:sp>
        <p:nvSpPr>
          <p:cNvPr id="12" name="Title 1"/>
          <p:cNvSpPr>
            <a:spLocks noGrp="1"/>
          </p:cNvSpPr>
          <p:nvPr>
            <p:ph type="title" hasCustomPrompt="1"/>
          </p:nvPr>
        </p:nvSpPr>
        <p:spPr>
          <a:xfrm>
            <a:off x="340857" y="243489"/>
            <a:ext cx="8061101" cy="553289"/>
          </a:xfrm>
          <a:prstGeom prst="rect">
            <a:avLst/>
          </a:prstGeom>
        </p:spPr>
        <p:txBody>
          <a:bodyPr>
            <a:normAutofit/>
          </a:bodyPr>
          <a:lstStyle>
            <a:lvl1pPr>
              <a:defRPr sz="3300" b="1" baseline="0">
                <a:solidFill>
                  <a:srgbClr val="223771"/>
                </a:solidFill>
              </a:defRPr>
            </a:lvl1pPr>
          </a:lstStyle>
          <a:p>
            <a:r>
              <a:rPr lang="en-US"/>
              <a:t>CHỦ ĐỀ</a:t>
            </a:r>
          </a:p>
        </p:txBody>
      </p:sp>
      <p:sp>
        <p:nvSpPr>
          <p:cNvPr id="8" name="Freeform 7">
            <a:extLst>
              <a:ext uri="{FF2B5EF4-FFF2-40B4-BE49-F238E27FC236}">
                <a16:creationId xmlns:a16="http://schemas.microsoft.com/office/drawing/2014/main" id="{BCF2F9D9-79A2-4241-92EA-C1DAEC3621E2}"/>
              </a:ext>
            </a:extLst>
          </p:cNvPr>
          <p:cNvSpPr/>
          <p:nvPr userDrawn="1"/>
        </p:nvSpPr>
        <p:spPr>
          <a:xfrm>
            <a:off x="311261"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3" name="Content Placeholder 12">
            <a:extLst>
              <a:ext uri="{FF2B5EF4-FFF2-40B4-BE49-F238E27FC236}">
                <a16:creationId xmlns:a16="http://schemas.microsoft.com/office/drawing/2014/main" id="{57047C2F-85BB-1243-890C-BD727B041E43}"/>
              </a:ext>
            </a:extLst>
          </p:cNvPr>
          <p:cNvSpPr>
            <a:spLocks noGrp="1"/>
          </p:cNvSpPr>
          <p:nvPr>
            <p:ph sz="quarter" idx="13"/>
          </p:nvPr>
        </p:nvSpPr>
        <p:spPr>
          <a:xfrm>
            <a:off x="309218" y="1169080"/>
            <a:ext cx="11551617" cy="495413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pic>
        <p:nvPicPr>
          <p:cNvPr id="9" name="Picture 8">
            <a:extLst>
              <a:ext uri="{FF2B5EF4-FFF2-40B4-BE49-F238E27FC236}">
                <a16:creationId xmlns:a16="http://schemas.microsoft.com/office/drawing/2014/main" id="{F253575E-4F90-BC45-AE64-B69B93BC2A46}"/>
              </a:ext>
            </a:extLst>
          </p:cNvPr>
          <p:cNvPicPr>
            <a:picLocks noChangeAspect="1"/>
          </p:cNvPicPr>
          <p:nvPr userDrawn="1"/>
        </p:nvPicPr>
        <p:blipFill>
          <a:blip r:embed="rId2"/>
          <a:stretch>
            <a:fillRect/>
          </a:stretch>
        </p:blipFill>
        <p:spPr>
          <a:xfrm>
            <a:off x="9686136" y="27834"/>
            <a:ext cx="2493818" cy="771843"/>
          </a:xfrm>
          <a:prstGeom prst="rect">
            <a:avLst/>
          </a:prstGeom>
        </p:spPr>
      </p:pic>
    </p:spTree>
    <p:extLst>
      <p:ext uri="{BB962C8B-B14F-4D97-AF65-F5344CB8AC3E}">
        <p14:creationId xmlns:p14="http://schemas.microsoft.com/office/powerpoint/2010/main" val="39717556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63685" y="2846231"/>
            <a:ext cx="4417452" cy="1460428"/>
          </a:xfrm>
          <a:prstGeom prst="rect">
            <a:avLst/>
          </a:prstGeom>
        </p:spPr>
        <p:txBody>
          <a:bodyPr anchor="b">
            <a:normAutofit/>
          </a:bodyPr>
          <a:lstStyle>
            <a:lvl1pPr algn="r">
              <a:defRPr sz="5600" b="1" baseline="0">
                <a:solidFill>
                  <a:srgbClr val="223771"/>
                </a:solidFill>
                <a:latin typeface="Arial" panose="020B0604020202020204" pitchFamily="34" charset="0"/>
                <a:cs typeface="Arial" panose="020B0604020202020204" pitchFamily="34" charset="0"/>
              </a:defRPr>
            </a:lvl1pPr>
          </a:lstStyle>
          <a:p>
            <a:r>
              <a:rPr lang="en-US"/>
              <a:t>CHỦ ĐỀ</a:t>
            </a:r>
          </a:p>
        </p:txBody>
      </p:sp>
      <p:sp>
        <p:nvSpPr>
          <p:cNvPr id="3" name="Subtitle 2"/>
          <p:cNvSpPr>
            <a:spLocks noGrp="1"/>
          </p:cNvSpPr>
          <p:nvPr>
            <p:ph type="subTitle" idx="1" hasCustomPrompt="1"/>
          </p:nvPr>
        </p:nvSpPr>
        <p:spPr>
          <a:xfrm>
            <a:off x="7263685" y="4429523"/>
            <a:ext cx="4417452" cy="750072"/>
          </a:xfrm>
          <a:prstGeom prst="rect">
            <a:avLst/>
          </a:prstGeom>
        </p:spPr>
        <p:txBody>
          <a:bodyPr/>
          <a:lstStyle>
            <a:lvl1pPr marL="0" indent="0" algn="r">
              <a:buNone/>
              <a:defRPr sz="2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err="1"/>
              <a:t>Nội</a:t>
            </a:r>
            <a:r>
              <a:rPr lang="en-US"/>
              <a:t> dung</a:t>
            </a:r>
          </a:p>
        </p:txBody>
      </p:sp>
      <p:sp>
        <p:nvSpPr>
          <p:cNvPr id="4" name="Date Placeholder 3"/>
          <p:cNvSpPr>
            <a:spLocks noGrp="1"/>
          </p:cNvSpPr>
          <p:nvPr>
            <p:ph type="dt" sz="half" idx="10"/>
          </p:nvPr>
        </p:nvSpPr>
        <p:spPr/>
        <p:txBody>
          <a:bodyPr/>
          <a:lstStyle/>
          <a:p>
            <a:fld id="{A5848E96-F886-9E45-BAC7-33A661AECD8F}" type="datetime1">
              <a:rPr lang="en-US" smtClean="0"/>
              <a:t>6/7/2024</a:t>
            </a:fld>
            <a:endParaRPr lang="en-US"/>
          </a:p>
        </p:txBody>
      </p:sp>
      <p:sp>
        <p:nvSpPr>
          <p:cNvPr id="5" name="Footer Placeholder 4"/>
          <p:cNvSpPr>
            <a:spLocks noGrp="1"/>
          </p:cNvSpPr>
          <p:nvPr>
            <p:ph type="ftr" sz="quarter" idx="11"/>
          </p:nvPr>
        </p:nvSpPr>
        <p:spPr/>
        <p:txBody>
          <a:bodyPr/>
          <a:lstStyle/>
          <a:p>
            <a:r>
              <a:rPr lang="en-US"/>
              <a:t>Faculty of Computer Science</a:t>
            </a:r>
          </a:p>
        </p:txBody>
      </p:sp>
      <p:sp>
        <p:nvSpPr>
          <p:cNvPr id="6" name="Slide Number Placeholder 5"/>
          <p:cNvSpPr>
            <a:spLocks noGrp="1"/>
          </p:cNvSpPr>
          <p:nvPr>
            <p:ph type="sldNum" sz="quarter" idx="12"/>
          </p:nvPr>
        </p:nvSpPr>
        <p:spPr/>
        <p:txBody>
          <a:bodyPr/>
          <a:lstStyle/>
          <a:p>
            <a:fld id="{086B6608-6F69-448F-99DC-C9E613BFB696}" type="slidenum">
              <a:rPr lang="en-US" smtClean="0"/>
              <a:t>‹#›</a:t>
            </a:fld>
            <a:endParaRPr lang="en-US"/>
          </a:p>
        </p:txBody>
      </p:sp>
      <p:sp>
        <p:nvSpPr>
          <p:cNvPr id="11" name="Content Placeholder 2"/>
          <p:cNvSpPr>
            <a:spLocks noGrp="1"/>
          </p:cNvSpPr>
          <p:nvPr>
            <p:ph idx="13" hasCustomPrompt="1"/>
          </p:nvPr>
        </p:nvSpPr>
        <p:spPr>
          <a:xfrm>
            <a:off x="1" y="862149"/>
            <a:ext cx="7096258" cy="5631943"/>
          </a:xfrm>
          <a:prstGeom prst="rect">
            <a:avLst/>
          </a:prstGeom>
        </p:spPr>
        <p:txBody>
          <a:bodyPr/>
          <a:lstStyle>
            <a:lvl1pPr marL="0" indent="0">
              <a:buNone/>
              <a:defRPr baseline="0"/>
            </a:lvl1pPr>
          </a:lstStyle>
          <a:p>
            <a:pPr lvl="0"/>
            <a:r>
              <a:rPr lang="en-US"/>
              <a:t>Hình ảnh</a:t>
            </a: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Tree>
    <p:extLst>
      <p:ext uri="{BB962C8B-B14F-4D97-AF65-F5344CB8AC3E}">
        <p14:creationId xmlns:p14="http://schemas.microsoft.com/office/powerpoint/2010/main" val="1808222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367FA5C-BBC5-F34A-8D4B-FB47B828F008}" type="datetime1">
              <a:rPr lang="en-US" smtClean="0"/>
              <a:t>6/7/2024</a:t>
            </a:fld>
            <a:endParaRPr lang="en-US"/>
          </a:p>
        </p:txBody>
      </p:sp>
      <p:sp>
        <p:nvSpPr>
          <p:cNvPr id="5" name="Footer Placeholder 4"/>
          <p:cNvSpPr>
            <a:spLocks noGrp="1"/>
          </p:cNvSpPr>
          <p:nvPr>
            <p:ph type="ftr" sz="quarter" idx="11"/>
          </p:nvPr>
        </p:nvSpPr>
        <p:spPr/>
        <p:txBody>
          <a:bodyPr/>
          <a:lstStyle/>
          <a:p>
            <a:r>
              <a:rPr lang="en-US"/>
              <a:t>Faculty of Computer Science</a:t>
            </a:r>
          </a:p>
        </p:txBody>
      </p:sp>
      <p:sp>
        <p:nvSpPr>
          <p:cNvPr id="6" name="Slide Number Placeholder 5"/>
          <p:cNvSpPr>
            <a:spLocks noGrp="1"/>
          </p:cNvSpPr>
          <p:nvPr>
            <p:ph type="sldNum" sz="quarter" idx="12"/>
          </p:nvPr>
        </p:nvSpPr>
        <p:spPr/>
        <p:txBody>
          <a:bodyPr/>
          <a:lstStyle/>
          <a:p>
            <a:fld id="{086B6608-6F69-448F-99DC-C9E613BFB696}" type="slidenum">
              <a:rPr lang="en-US" smtClean="0"/>
              <a:t>‹#›</a:t>
            </a:fld>
            <a:endParaRPr lang="en-US"/>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
        <p:nvSpPr>
          <p:cNvPr id="14" name="Freeform 13">
            <a:extLst>
              <a:ext uri="{FF2B5EF4-FFF2-40B4-BE49-F238E27FC236}">
                <a16:creationId xmlns:a16="http://schemas.microsoft.com/office/drawing/2014/main" id="{1D81805F-C908-E74B-BD64-84B072B9F815}"/>
              </a:ext>
            </a:extLst>
          </p:cNvPr>
          <p:cNvSpPr/>
          <p:nvPr userDrawn="1"/>
        </p:nvSpPr>
        <p:spPr>
          <a:xfrm>
            <a:off x="392906" y="235206"/>
            <a:ext cx="1750219" cy="596044"/>
          </a:xfrm>
          <a:custGeom>
            <a:avLst/>
            <a:gdLst>
              <a:gd name="connsiteX0" fmla="*/ 471488 w 1750219"/>
              <a:gd name="connsiteY0" fmla="*/ 0 h 721518"/>
              <a:gd name="connsiteX1" fmla="*/ 0 w 1750219"/>
              <a:gd name="connsiteY1" fmla="*/ 0 h 721518"/>
              <a:gd name="connsiteX2" fmla="*/ 0 w 1750219"/>
              <a:gd name="connsiteY2" fmla="*/ 721518 h 721518"/>
              <a:gd name="connsiteX3" fmla="*/ 1750219 w 1750219"/>
              <a:gd name="connsiteY3" fmla="*/ 721518 h 721518"/>
            </a:gdLst>
            <a:ahLst/>
            <a:cxnLst>
              <a:cxn ang="0">
                <a:pos x="connsiteX0" y="connsiteY0"/>
              </a:cxn>
              <a:cxn ang="0">
                <a:pos x="connsiteX1" y="connsiteY1"/>
              </a:cxn>
              <a:cxn ang="0">
                <a:pos x="connsiteX2" y="connsiteY2"/>
              </a:cxn>
              <a:cxn ang="0">
                <a:pos x="connsiteX3" y="connsiteY3"/>
              </a:cxn>
            </a:cxnLst>
            <a:rect l="l" t="t" r="r" b="b"/>
            <a:pathLst>
              <a:path w="1750219" h="721518">
                <a:moveTo>
                  <a:pt x="471488" y="0"/>
                </a:moveTo>
                <a:lnTo>
                  <a:pt x="0" y="0"/>
                </a:lnTo>
                <a:lnTo>
                  <a:pt x="0" y="721518"/>
                </a:lnTo>
                <a:lnTo>
                  <a:pt x="1750219" y="721518"/>
                </a:lnTo>
              </a:path>
            </a:pathLst>
          </a:custGeom>
          <a:noFill/>
          <a:ln w="57150" cmpd="thickThin">
            <a:solidFill>
              <a:srgbClr val="223771"/>
            </a:solidFill>
          </a:ln>
          <a:scene3d>
            <a:camera prst="orthographicFront"/>
            <a:lightRig rig="threePt" dir="t"/>
          </a:scene3d>
          <a:sp3d>
            <a:bevelB/>
            <a:contourClr>
              <a:srgbClr val="00000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6" name="Content Placeholder 15">
            <a:extLst>
              <a:ext uri="{FF2B5EF4-FFF2-40B4-BE49-F238E27FC236}">
                <a16:creationId xmlns:a16="http://schemas.microsoft.com/office/drawing/2014/main" id="{AEF1F798-F7C2-6A4B-AB49-B4AF9B8A4907}"/>
              </a:ext>
            </a:extLst>
          </p:cNvPr>
          <p:cNvSpPr>
            <a:spLocks noGrp="1"/>
          </p:cNvSpPr>
          <p:nvPr>
            <p:ph sz="quarter" idx="13" hasCustomPrompt="1"/>
          </p:nvPr>
        </p:nvSpPr>
        <p:spPr>
          <a:xfrm>
            <a:off x="392906" y="278800"/>
            <a:ext cx="5813198" cy="457200"/>
          </a:xfrm>
          <a:prstGeom prst="rect">
            <a:avLst/>
          </a:prstGeom>
        </p:spPr>
        <p:txBody>
          <a:bodyPr>
            <a:normAutofit/>
          </a:bodyPr>
          <a:lstStyle>
            <a:lvl1pPr>
              <a:defRPr lang="en-VN" sz="3300" b="1" baseline="0" dirty="0">
                <a:solidFill>
                  <a:srgbClr val="223771"/>
                </a:solidFill>
                <a:ea typeface="+mj-ea"/>
              </a:defRPr>
            </a:lvl1pPr>
          </a:lstStyle>
          <a:p>
            <a:pPr marL="0" lvl="0">
              <a:spcBef>
                <a:spcPct val="0"/>
              </a:spcBef>
              <a:buNone/>
            </a:pPr>
            <a:r>
              <a:rPr lang="en-US"/>
              <a:t>CHỦ ĐỀ</a:t>
            </a:r>
            <a:endParaRPr lang="en-VN"/>
          </a:p>
        </p:txBody>
      </p:sp>
    </p:spTree>
    <p:extLst>
      <p:ext uri="{BB962C8B-B14F-4D97-AF65-F5344CB8AC3E}">
        <p14:creationId xmlns:p14="http://schemas.microsoft.com/office/powerpoint/2010/main" val="31649843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1899" y="351789"/>
            <a:ext cx="8061101" cy="922762"/>
          </a:xfrm>
          <a:prstGeom prst="rect">
            <a:avLst/>
          </a:prstGeom>
        </p:spPr>
        <p:txBody>
          <a:bodyPr>
            <a:normAutofit/>
          </a:bodyPr>
          <a:lstStyle>
            <a:lvl1pPr>
              <a:defRPr sz="3000" b="1">
                <a:solidFill>
                  <a:srgbClr val="223771"/>
                </a:solidFill>
              </a:defRPr>
            </a:lvl1pPr>
          </a:lstStyle>
          <a:p>
            <a:r>
              <a:rPr lang="en-US" err="1"/>
              <a:t>Chủ</a:t>
            </a:r>
            <a:r>
              <a:rPr lang="en-US"/>
              <a:t> </a:t>
            </a:r>
            <a:r>
              <a:rPr lang="en-US" err="1"/>
              <a:t>đề</a:t>
            </a:r>
            <a:endParaRPr lang="en-US"/>
          </a:p>
        </p:txBody>
      </p:sp>
      <p:sp>
        <p:nvSpPr>
          <p:cNvPr id="3" name="Content Placeholder 2"/>
          <p:cNvSpPr>
            <a:spLocks noGrp="1"/>
          </p:cNvSpPr>
          <p:nvPr>
            <p:ph sz="half" idx="1"/>
          </p:nvPr>
        </p:nvSpPr>
        <p:spPr>
          <a:xfrm>
            <a:off x="701899" y="1639781"/>
            <a:ext cx="3336702"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1710" y="1639781"/>
            <a:ext cx="3331872"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9EA9993-3931-734A-999C-643CB5C129B2}" type="datetime1">
              <a:rPr lang="en-US" smtClean="0"/>
              <a:t>6/7/2024</a:t>
            </a:fld>
            <a:endParaRPr lang="en-US"/>
          </a:p>
        </p:txBody>
      </p:sp>
      <p:sp>
        <p:nvSpPr>
          <p:cNvPr id="6" name="Footer Placeholder 5"/>
          <p:cNvSpPr>
            <a:spLocks noGrp="1"/>
          </p:cNvSpPr>
          <p:nvPr>
            <p:ph type="ftr" sz="quarter" idx="11"/>
          </p:nvPr>
        </p:nvSpPr>
        <p:spPr/>
        <p:txBody>
          <a:bodyPr/>
          <a:lstStyle/>
          <a:p>
            <a:r>
              <a:rPr lang="en-US"/>
              <a:t>Faculty of Computer Science</a:t>
            </a:r>
          </a:p>
        </p:txBody>
      </p:sp>
      <p:sp>
        <p:nvSpPr>
          <p:cNvPr id="7" name="Slide Number Placeholder 6"/>
          <p:cNvSpPr>
            <a:spLocks noGrp="1"/>
          </p:cNvSpPr>
          <p:nvPr>
            <p:ph type="sldNum" sz="quarter" idx="12"/>
          </p:nvPr>
        </p:nvSpPr>
        <p:spPr/>
        <p:txBody>
          <a:bodyPr/>
          <a:lstStyle/>
          <a:p>
            <a:fld id="{086B6608-6F69-448F-99DC-C9E613BFB696}" type="slidenum">
              <a:rPr lang="en-US" smtClean="0"/>
              <a:t>‹#›</a:t>
            </a:fld>
            <a:endParaRPr lang="en-US"/>
          </a:p>
        </p:txBody>
      </p:sp>
      <p:sp>
        <p:nvSpPr>
          <p:cNvPr id="9" name="Content Placeholder 3"/>
          <p:cNvSpPr>
            <a:spLocks noGrp="1"/>
          </p:cNvSpPr>
          <p:nvPr>
            <p:ph sz="half" idx="13"/>
          </p:nvPr>
        </p:nvSpPr>
        <p:spPr>
          <a:xfrm>
            <a:off x="8426539" y="1639781"/>
            <a:ext cx="3331872"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Tree>
    <p:extLst>
      <p:ext uri="{BB962C8B-B14F-4D97-AF65-F5344CB8AC3E}">
        <p14:creationId xmlns:p14="http://schemas.microsoft.com/office/powerpoint/2010/main" val="598843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208BB2-8EF9-0A4A-94B9-C7C5C4A1EC1A}" type="datetime1">
              <a:rPr lang="en-US" smtClean="0"/>
              <a:t>6/7/2024</a:t>
            </a:fld>
            <a:endParaRPr lang="en-US"/>
          </a:p>
        </p:txBody>
      </p:sp>
      <p:sp>
        <p:nvSpPr>
          <p:cNvPr id="3" name="Footer Placeholder 2"/>
          <p:cNvSpPr>
            <a:spLocks noGrp="1"/>
          </p:cNvSpPr>
          <p:nvPr>
            <p:ph type="ftr" sz="quarter" idx="11"/>
          </p:nvPr>
        </p:nvSpPr>
        <p:spPr/>
        <p:txBody>
          <a:bodyPr/>
          <a:lstStyle/>
          <a:p>
            <a:r>
              <a:rPr lang="en-US"/>
              <a:t>Faculty of Computer Science</a:t>
            </a:r>
          </a:p>
        </p:txBody>
      </p:sp>
      <p:sp>
        <p:nvSpPr>
          <p:cNvPr id="4" name="Slide Number Placeholder 3"/>
          <p:cNvSpPr>
            <a:spLocks noGrp="1"/>
          </p:cNvSpPr>
          <p:nvPr>
            <p:ph type="sldNum" sz="quarter" idx="12"/>
          </p:nvPr>
        </p:nvSpPr>
        <p:spPr/>
        <p:txBody>
          <a:bodyPr/>
          <a:lstStyle/>
          <a:p>
            <a:fld id="{086B6608-6F69-448F-99DC-C9E613BFB696}" type="slidenum">
              <a:rPr lang="en-US" smtClean="0"/>
              <a:t>‹#›</a:t>
            </a:fld>
            <a:endParaRPr lang="en-US"/>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80418" y="235206"/>
            <a:ext cx="2732129" cy="550220"/>
          </a:xfrm>
          <a:prstGeom prst="rect">
            <a:avLst/>
          </a:prstGeom>
        </p:spPr>
      </p:pic>
    </p:spTree>
    <p:extLst>
      <p:ext uri="{BB962C8B-B14F-4D97-AF65-F5344CB8AC3E}">
        <p14:creationId xmlns:p14="http://schemas.microsoft.com/office/powerpoint/2010/main" val="38336235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54F4D4A-FD71-41E6-BED5-CF551BFDBC37}" type="datetimeFigureOut">
              <a:rPr lang="en-US" smtClean="0"/>
              <a:t>6/7/2024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6B6608-6F69-448F-99DC-C9E613BFB696}" type="slidenum">
              <a:rPr lang="en-US" smtClean="0"/>
              <a:t>‹#›</a:t>
            </a:fld>
            <a:endParaRPr lang="en-US"/>
          </a:p>
        </p:txBody>
      </p:sp>
      <p:sp>
        <p:nvSpPr>
          <p:cNvPr id="14" name="Title 1"/>
          <p:cNvSpPr>
            <a:spLocks noGrp="1"/>
          </p:cNvSpPr>
          <p:nvPr>
            <p:ph type="title" hasCustomPrompt="1"/>
          </p:nvPr>
        </p:nvSpPr>
        <p:spPr>
          <a:xfrm>
            <a:off x="741484" y="785426"/>
            <a:ext cx="8061101" cy="553289"/>
          </a:xfrm>
          <a:prstGeom prst="rect">
            <a:avLst/>
          </a:prstGeom>
        </p:spPr>
        <p:txBody>
          <a:bodyPr>
            <a:normAutofit/>
          </a:bodyPr>
          <a:lstStyle>
            <a:lvl1pPr>
              <a:defRPr sz="2500" b="1" baseline="0">
                <a:solidFill>
                  <a:srgbClr val="223771"/>
                </a:solidFill>
              </a:defRPr>
            </a:lvl1pPr>
          </a:lstStyle>
          <a:p>
            <a:r>
              <a:rPr lang="en-US" dirty="0"/>
              <a:t>CHỦ ĐỀ</a:t>
            </a:r>
          </a:p>
        </p:txBody>
      </p:sp>
      <p:pic>
        <p:nvPicPr>
          <p:cNvPr id="2" name="Picture 1">
            <a:extLst>
              <a:ext uri="{FF2B5EF4-FFF2-40B4-BE49-F238E27FC236}">
                <a16:creationId xmlns:a16="http://schemas.microsoft.com/office/drawing/2014/main" id="{8F82252D-DA70-9C46-A2A6-34E2958D19AA}"/>
              </a:ext>
            </a:extLst>
          </p:cNvPr>
          <p:cNvPicPr>
            <a:picLocks noChangeAspect="1"/>
          </p:cNvPicPr>
          <p:nvPr userDrawn="1"/>
        </p:nvPicPr>
        <p:blipFill>
          <a:blip r:embed="rId2"/>
          <a:stretch>
            <a:fillRect/>
          </a:stretch>
        </p:blipFill>
        <p:spPr>
          <a:xfrm>
            <a:off x="9611116" y="43032"/>
            <a:ext cx="2537706" cy="785426"/>
          </a:xfrm>
          <a:prstGeom prst="rect">
            <a:avLst/>
          </a:prstGeom>
        </p:spPr>
      </p:pic>
    </p:spTree>
    <p:extLst>
      <p:ext uri="{BB962C8B-B14F-4D97-AF65-F5344CB8AC3E}">
        <p14:creationId xmlns:p14="http://schemas.microsoft.com/office/powerpoint/2010/main" val="489704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p:cNvGrpSpPr/>
          <p:nvPr/>
        </p:nvGrpSpPr>
        <p:grpSpPr>
          <a:xfrm>
            <a:off x="0" y="6494093"/>
            <a:ext cx="12192000" cy="373091"/>
            <a:chOff x="0" y="1661375"/>
            <a:chExt cx="12192000" cy="373091"/>
          </a:xfrm>
        </p:grpSpPr>
        <p:sp>
          <p:nvSpPr>
            <p:cNvPr id="8" name="Rectangle 7"/>
            <p:cNvSpPr/>
            <p:nvPr/>
          </p:nvSpPr>
          <p:spPr>
            <a:xfrm>
              <a:off x="0" y="1661375"/>
              <a:ext cx="12192000" cy="109728"/>
            </a:xfrm>
            <a:prstGeom prst="rect">
              <a:avLst/>
            </a:prstGeom>
            <a:solidFill>
              <a:srgbClr val="F265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760146"/>
              <a:ext cx="12192000" cy="274320"/>
            </a:xfrm>
            <a:prstGeom prst="rect">
              <a:avLst/>
            </a:prstGeom>
            <a:solidFill>
              <a:srgbClr val="2237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Footer Placeholder 4"/>
          <p:cNvSpPr>
            <a:spLocks noGrp="1"/>
          </p:cNvSpPr>
          <p:nvPr>
            <p:ph type="ftr" sz="quarter" idx="3"/>
          </p:nvPr>
        </p:nvSpPr>
        <p:spPr>
          <a:xfrm>
            <a:off x="3872345" y="6603821"/>
            <a:ext cx="4114800" cy="254179"/>
          </a:xfrm>
          <a:prstGeom prst="rect">
            <a:avLst/>
          </a:prstGeom>
        </p:spPr>
        <p:txBody>
          <a:bodyPr vert="horz" lIns="91440" tIns="45720" rIns="91440" bIns="45720" rtlCol="0" anchor="ctr"/>
          <a:lstStyle>
            <a:lvl1pPr algn="ctr">
              <a:defRPr sz="1200">
                <a:solidFill>
                  <a:schemeClr val="bg1"/>
                </a:solidFill>
              </a:defRPr>
            </a:lvl1pPr>
          </a:lstStyle>
          <a:p>
            <a:r>
              <a:rPr lang="en-US"/>
              <a:t>Faculty of Computer Science</a:t>
            </a:r>
          </a:p>
        </p:txBody>
      </p:sp>
      <p:sp>
        <p:nvSpPr>
          <p:cNvPr id="6" name="Slide Number Placeholder 5"/>
          <p:cNvSpPr>
            <a:spLocks noGrp="1"/>
          </p:cNvSpPr>
          <p:nvPr>
            <p:ph type="sldNum" sz="quarter" idx="4"/>
          </p:nvPr>
        </p:nvSpPr>
        <p:spPr>
          <a:xfrm>
            <a:off x="9448800" y="6600831"/>
            <a:ext cx="2743200" cy="274321"/>
          </a:xfrm>
          <a:prstGeom prst="rect">
            <a:avLst/>
          </a:prstGeom>
        </p:spPr>
        <p:txBody>
          <a:bodyPr vert="horz" lIns="91440" tIns="45720" rIns="91440" bIns="45720" rtlCol="0" anchor="ctr"/>
          <a:lstStyle>
            <a:lvl1pPr algn="r">
              <a:defRPr sz="1200">
                <a:solidFill>
                  <a:schemeClr val="bg1"/>
                </a:solidFill>
              </a:defRPr>
            </a:lvl1pPr>
          </a:lstStyle>
          <a:p>
            <a:fld id="{086B6608-6F69-448F-99DC-C9E613BFB696}" type="slidenum">
              <a:rPr lang="en-US" smtClean="0"/>
              <a:pPr/>
              <a:t>‹#›</a:t>
            </a:fld>
            <a:endParaRPr lang="en-US"/>
          </a:p>
        </p:txBody>
      </p:sp>
      <p:sp>
        <p:nvSpPr>
          <p:cNvPr id="4" name="Date Placeholder 3"/>
          <p:cNvSpPr>
            <a:spLocks noGrp="1"/>
          </p:cNvSpPr>
          <p:nvPr>
            <p:ph type="dt" sz="half" idx="2"/>
          </p:nvPr>
        </p:nvSpPr>
        <p:spPr>
          <a:xfrm>
            <a:off x="0" y="6600831"/>
            <a:ext cx="2743200" cy="257170"/>
          </a:xfrm>
          <a:prstGeom prst="rect">
            <a:avLst/>
          </a:prstGeom>
        </p:spPr>
        <p:txBody>
          <a:bodyPr vert="horz" lIns="91440" tIns="45720" rIns="91440" bIns="45720" rtlCol="0" anchor="ctr"/>
          <a:lstStyle>
            <a:lvl1pPr algn="l">
              <a:defRPr sz="1200">
                <a:solidFill>
                  <a:schemeClr val="bg1"/>
                </a:solidFill>
              </a:defRPr>
            </a:lvl1pPr>
          </a:lstStyle>
          <a:p>
            <a:fld id="{CBCC389D-A578-F146-9A31-D111C4D9A08F}" type="datetime1">
              <a:rPr lang="en-US" smtClean="0"/>
              <a:t>6/7/2024</a:t>
            </a:fld>
            <a:endParaRPr lang="en-US"/>
          </a:p>
        </p:txBody>
      </p:sp>
    </p:spTree>
    <p:extLst>
      <p:ext uri="{BB962C8B-B14F-4D97-AF65-F5344CB8AC3E}">
        <p14:creationId xmlns:p14="http://schemas.microsoft.com/office/powerpoint/2010/main" val="743587634"/>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46" r:id="rId3"/>
    <p:sldLayoutId id="2147483729" r:id="rId4"/>
    <p:sldLayoutId id="2147483732" r:id="rId5"/>
    <p:sldLayoutId id="2147483733" r:id="rId6"/>
    <p:sldLayoutId id="2147483734" r:id="rId7"/>
    <p:sldLayoutId id="2147483736" r:id="rId8"/>
    <p:sldLayoutId id="2147483747" r:id="rId9"/>
  </p:sldLayoutIdLst>
  <p:hf hdr="0"/>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9.xml"/><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comments" Target="../comments/comment1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comments" Target="../comments/comment5.xml"/></Relationships>
</file>

<file path=ppt/slides/_rels/slide8.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6.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EDCC7-833C-1B46-A9DB-AEC928BC083D}"/>
              </a:ext>
            </a:extLst>
          </p:cNvPr>
          <p:cNvSpPr>
            <a:spLocks noGrp="1"/>
          </p:cNvSpPr>
          <p:nvPr>
            <p:ph type="title"/>
          </p:nvPr>
        </p:nvSpPr>
        <p:spPr>
          <a:xfrm>
            <a:off x="1734780" y="2186710"/>
            <a:ext cx="8722440" cy="1486644"/>
          </a:xfrm>
        </p:spPr>
        <p:txBody>
          <a:bodyPr/>
          <a:lstStyle/>
          <a:p>
            <a:pPr algn="ctr"/>
            <a:r>
              <a:rPr lang="en-US" dirty="0">
                <a:latin typeface="Times New Roman" panose="02020603050405020304" pitchFamily="18" charset="0"/>
                <a:cs typeface="Times New Roman" panose="02020603050405020304" pitchFamily="18" charset="0"/>
              </a:rPr>
              <a:t>BÁO CÁO</a:t>
            </a:r>
            <a:r>
              <a:rPr lang="vi-VN" dirty="0">
                <a:latin typeface="Times New Roman" panose="02020603050405020304" pitchFamily="18" charset="0"/>
                <a:cs typeface="Times New Roman" panose="02020603050405020304" pitchFamily="18" charset="0"/>
              </a:rPr>
              <a:t> GIỮA</a:t>
            </a:r>
            <a:r>
              <a:rPr lang="en-US" dirty="0">
                <a:latin typeface="Times New Roman" panose="02020603050405020304" pitchFamily="18" charset="0"/>
                <a:cs typeface="Times New Roman" panose="02020603050405020304" pitchFamily="18" charset="0"/>
              </a:rPr>
              <a:t> KỲ</a:t>
            </a:r>
            <a:br>
              <a:rPr lang="en-US" dirty="0">
                <a:latin typeface="Times New Roman" panose="02020603050405020304" pitchFamily="18" charset="0"/>
                <a:cs typeface="Times New Roman" panose="02020603050405020304" pitchFamily="18" charset="0"/>
              </a:rPr>
            </a:br>
            <a:r>
              <a:rPr lang="en-US" sz="3000" dirty="0" err="1">
                <a:latin typeface="Times New Roman" panose="02020603050405020304" pitchFamily="18" charset="0"/>
                <a:cs typeface="Times New Roman" panose="02020603050405020304" pitchFamily="18" charset="0"/>
              </a:rPr>
              <a:t>Môn</a:t>
            </a:r>
            <a:r>
              <a:rPr lang="en-US" sz="3000" dirty="0">
                <a:latin typeface="Times New Roman" panose="02020603050405020304" pitchFamily="18" charset="0"/>
                <a:cs typeface="Times New Roman" panose="02020603050405020304" pitchFamily="18" charset="0"/>
              </a:rPr>
              <a:t>: </a:t>
            </a:r>
            <a:r>
              <a:rPr lang="vi-VN" sz="3000" dirty="0">
                <a:latin typeface="Times New Roman" panose="02020603050405020304" pitchFamily="18" charset="0"/>
                <a:cs typeface="Times New Roman" panose="02020603050405020304" pitchFamily="18" charset="0"/>
              </a:rPr>
              <a:t>Đánh giá kiểm định chất lượng phần mềm </a:t>
            </a:r>
            <a:br>
              <a:rPr lang="en-US" dirty="0">
                <a:latin typeface="Times New Roman" panose="02020603050405020304" pitchFamily="18" charset="0"/>
                <a:cs typeface="Times New Roman" panose="02020603050405020304" pitchFamily="18" charset="0"/>
              </a:rPr>
            </a:br>
            <a:r>
              <a:rPr lang="en-US" sz="3000" dirty="0" err="1">
                <a:latin typeface="Times New Roman" panose="02020603050405020304" pitchFamily="18" charset="0"/>
                <a:cs typeface="Times New Roman" panose="02020603050405020304" pitchFamily="18" charset="0"/>
              </a:rPr>
              <a:t>Giảng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viên</a:t>
            </a:r>
            <a:r>
              <a:rPr lang="en-US" sz="3000" dirty="0">
                <a:latin typeface="Times New Roman" panose="02020603050405020304" pitchFamily="18" charset="0"/>
                <a:cs typeface="Times New Roman" panose="02020603050405020304" pitchFamily="18" charset="0"/>
              </a:rPr>
              <a:t>: </a:t>
            </a:r>
            <a:r>
              <a:rPr lang="vi-VN" sz="3000" dirty="0">
                <a:latin typeface="Times New Roman" panose="02020603050405020304" pitchFamily="18" charset="0"/>
                <a:cs typeface="Times New Roman" panose="02020603050405020304" pitchFamily="18" charset="0"/>
              </a:rPr>
              <a:t>Mai Thúy Nga</a:t>
            </a:r>
            <a:endParaRPr lang="en-VN" sz="3000"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C94E5352-E09E-4F4A-AF39-174135EAE90D}"/>
              </a:ext>
            </a:extLst>
          </p:cNvPr>
          <p:cNvSpPr>
            <a:spLocks noGrp="1"/>
          </p:cNvSpPr>
          <p:nvPr>
            <p:ph type="dt" sz="half" idx="10"/>
          </p:nvPr>
        </p:nvSpPr>
        <p:spPr/>
        <p:txBody>
          <a:bodyPr/>
          <a:lstStyle/>
          <a:p>
            <a:fld id="{2ADC29F2-8A35-3B44-9BA0-E01F07FBE6DF}" type="datetime1">
              <a:rPr lang="en-US" smtClean="0"/>
              <a:t>6/7/2024</a:t>
            </a:fld>
            <a:endParaRPr lang="en-US"/>
          </a:p>
        </p:txBody>
      </p:sp>
      <p:sp>
        <p:nvSpPr>
          <p:cNvPr id="4" name="Footer Placeholder 3">
            <a:extLst>
              <a:ext uri="{FF2B5EF4-FFF2-40B4-BE49-F238E27FC236}">
                <a16:creationId xmlns:a16="http://schemas.microsoft.com/office/drawing/2014/main" id="{9D2A76AF-4F39-7941-9BDD-7AEF9CD8D09D}"/>
              </a:ext>
            </a:extLst>
          </p:cNvPr>
          <p:cNvSpPr>
            <a:spLocks noGrp="1"/>
          </p:cNvSpPr>
          <p:nvPr>
            <p:ph type="ftr" sz="quarter" idx="11"/>
          </p:nvPr>
        </p:nvSpPr>
        <p:spPr/>
        <p:txBody>
          <a:bodyPr/>
          <a:lstStyle/>
          <a:p>
            <a:r>
              <a:rPr lang="en-US"/>
              <a:t>Faculty of Computer Science</a:t>
            </a:r>
          </a:p>
        </p:txBody>
      </p:sp>
      <p:sp>
        <p:nvSpPr>
          <p:cNvPr id="5" name="Slide Number Placeholder 4">
            <a:extLst>
              <a:ext uri="{FF2B5EF4-FFF2-40B4-BE49-F238E27FC236}">
                <a16:creationId xmlns:a16="http://schemas.microsoft.com/office/drawing/2014/main" id="{C9FE59A7-2B41-E745-B713-3E60E1D314F8}"/>
              </a:ext>
            </a:extLst>
          </p:cNvPr>
          <p:cNvSpPr>
            <a:spLocks noGrp="1"/>
          </p:cNvSpPr>
          <p:nvPr>
            <p:ph type="sldNum" sz="quarter" idx="12"/>
          </p:nvPr>
        </p:nvSpPr>
        <p:spPr/>
        <p:txBody>
          <a:bodyPr/>
          <a:lstStyle/>
          <a:p>
            <a:fld id="{086B6608-6F69-448F-99DC-C9E613BFB696}" type="slidenum">
              <a:rPr lang="en-US" smtClean="0"/>
              <a:pPr/>
              <a:t>1</a:t>
            </a:fld>
            <a:endParaRPr lang="en-US"/>
          </a:p>
        </p:txBody>
      </p:sp>
      <p:sp>
        <p:nvSpPr>
          <p:cNvPr id="6" name="Title 1">
            <a:extLst>
              <a:ext uri="{FF2B5EF4-FFF2-40B4-BE49-F238E27FC236}">
                <a16:creationId xmlns:a16="http://schemas.microsoft.com/office/drawing/2014/main" id="{963662B6-1B3F-3D43-82B4-038976BF0367}"/>
              </a:ext>
            </a:extLst>
          </p:cNvPr>
          <p:cNvSpPr txBox="1">
            <a:spLocks/>
          </p:cNvSpPr>
          <p:nvPr/>
        </p:nvSpPr>
        <p:spPr>
          <a:xfrm>
            <a:off x="2048622" y="5803174"/>
            <a:ext cx="7924800" cy="823070"/>
          </a:xfrm>
          <a:prstGeom prst="rect">
            <a:avLst/>
          </a:prstGeom>
        </p:spPr>
        <p:txBody>
          <a:bodyPr/>
          <a:lstStyle>
            <a:lvl1pPr algn="l" defTabSz="914400" rtl="0" eaLnBrk="1" latinLnBrk="0" hangingPunct="1">
              <a:lnSpc>
                <a:spcPct val="90000"/>
              </a:lnSpc>
              <a:spcBef>
                <a:spcPct val="0"/>
              </a:spcBef>
              <a:buNone/>
              <a:defRPr sz="4400" kern="1200">
                <a:solidFill>
                  <a:schemeClr val="bg1"/>
                </a:solidFill>
                <a:latin typeface="Arial" panose="020B0604020202020204" pitchFamily="34" charset="0"/>
                <a:ea typeface="+mj-ea"/>
                <a:cs typeface="Arial" panose="020B0604020202020204" pitchFamily="34" charset="0"/>
              </a:defRPr>
            </a:lvl1pPr>
          </a:lstStyle>
          <a:p>
            <a:pPr algn="ctr"/>
            <a:r>
              <a:rPr lang="vi-VN" sz="3000" dirty="0">
                <a:latin typeface="Times New Roman" panose="02020603050405020304" pitchFamily="18" charset="0"/>
                <a:cs typeface="Times New Roman" panose="02020603050405020304" pitchFamily="18" charset="0"/>
              </a:rPr>
              <a:t>6</a:t>
            </a:r>
            <a:r>
              <a:rPr lang="en-US" sz="3000" dirty="0">
                <a:latin typeface="Times New Roman" panose="02020603050405020304" pitchFamily="18" charset="0"/>
                <a:cs typeface="Times New Roman" panose="02020603050405020304" pitchFamily="18" charset="0"/>
              </a:rPr>
              <a:t>/2024</a:t>
            </a:r>
            <a:endParaRPr lang="en-VN" sz="3000" dirty="0">
              <a:latin typeface="Times New Roman" panose="02020603050405020304" pitchFamily="18" charset="0"/>
              <a:cs typeface="Times New Roman" panose="02020603050405020304" pitchFamily="18" charset="0"/>
            </a:endParaRPr>
          </a:p>
        </p:txBody>
      </p:sp>
      <p:sp>
        <p:nvSpPr>
          <p:cNvPr id="7" name="Title 1">
            <a:extLst>
              <a:ext uri="{FF2B5EF4-FFF2-40B4-BE49-F238E27FC236}">
                <a16:creationId xmlns:a16="http://schemas.microsoft.com/office/drawing/2014/main" id="{A7D40D5D-1713-7B40-B380-62C8FA2F31C4}"/>
              </a:ext>
            </a:extLst>
          </p:cNvPr>
          <p:cNvSpPr txBox="1">
            <a:spLocks/>
          </p:cNvSpPr>
          <p:nvPr/>
        </p:nvSpPr>
        <p:spPr>
          <a:xfrm>
            <a:off x="3469006" y="3665770"/>
            <a:ext cx="8813305" cy="2023830"/>
          </a:xfrm>
          <a:prstGeom prst="rect">
            <a:avLst/>
          </a:prstGeom>
        </p:spPr>
        <p:txBody>
          <a:bodyPr/>
          <a:lstStyle>
            <a:lvl1pPr algn="l" defTabSz="914400" rtl="0" eaLnBrk="1" latinLnBrk="0" hangingPunct="1">
              <a:lnSpc>
                <a:spcPct val="90000"/>
              </a:lnSpc>
              <a:spcBef>
                <a:spcPct val="0"/>
              </a:spcBef>
              <a:buNone/>
              <a:defRPr sz="4400" kern="1200">
                <a:solidFill>
                  <a:schemeClr val="bg1"/>
                </a:solidFill>
                <a:latin typeface="Arial" panose="020B0604020202020204" pitchFamily="34" charset="0"/>
                <a:ea typeface="+mj-ea"/>
                <a:cs typeface="Arial" panose="020B0604020202020204" pitchFamily="34" charset="0"/>
              </a:defRPr>
            </a:lvl1pPr>
          </a:lstStyle>
          <a:p>
            <a:r>
              <a:rPr lang="en-US" sz="3000" dirty="0" err="1">
                <a:solidFill>
                  <a:srgbClr val="FFC000"/>
                </a:solidFill>
                <a:latin typeface="Times New Roman" panose="02020603050405020304" pitchFamily="18" charset="0"/>
                <a:cs typeface="Times New Roman" panose="02020603050405020304" pitchFamily="18" charset="0"/>
              </a:rPr>
              <a:t>Sinh</a:t>
            </a:r>
            <a:r>
              <a:rPr lang="en-US" sz="3000" dirty="0">
                <a:solidFill>
                  <a:srgbClr val="FFC000"/>
                </a:solidFill>
                <a:latin typeface="Times New Roman" panose="02020603050405020304" pitchFamily="18" charset="0"/>
                <a:cs typeface="Times New Roman" panose="02020603050405020304" pitchFamily="18" charset="0"/>
              </a:rPr>
              <a:t> </a:t>
            </a:r>
            <a:r>
              <a:rPr lang="en-US" sz="3000" dirty="0" err="1">
                <a:solidFill>
                  <a:srgbClr val="FFC000"/>
                </a:solidFill>
                <a:latin typeface="Times New Roman" panose="02020603050405020304" pitchFamily="18" charset="0"/>
                <a:cs typeface="Times New Roman" panose="02020603050405020304" pitchFamily="18" charset="0"/>
              </a:rPr>
              <a:t>viên</a:t>
            </a:r>
            <a:r>
              <a:rPr lang="en-US" sz="3000" dirty="0">
                <a:solidFill>
                  <a:srgbClr val="FFC000"/>
                </a:solidFill>
                <a:latin typeface="Times New Roman" panose="02020603050405020304" pitchFamily="18" charset="0"/>
                <a:cs typeface="Times New Roman" panose="02020603050405020304" pitchFamily="18" charset="0"/>
              </a:rPr>
              <a:t>: </a:t>
            </a:r>
            <a:r>
              <a:rPr lang="vi-VN" sz="2800" dirty="0">
                <a:solidFill>
                  <a:srgbClr val="FFC000"/>
                </a:solidFill>
                <a:latin typeface="Times New Roman" panose="02020603050405020304" pitchFamily="18" charset="0"/>
                <a:cs typeface="Times New Roman" panose="02020603050405020304" pitchFamily="18" charset="0"/>
              </a:rPr>
              <a:t>Nguyễn Văn Sơn</a:t>
            </a:r>
            <a:endParaRPr lang="en-US" sz="2800" dirty="0">
              <a:solidFill>
                <a:srgbClr val="FFC000"/>
              </a:solidFill>
              <a:latin typeface="Times New Roman" panose="02020603050405020304" pitchFamily="18" charset="0"/>
              <a:cs typeface="Times New Roman" panose="02020603050405020304" pitchFamily="18" charset="0"/>
            </a:endParaRPr>
          </a:p>
          <a:p>
            <a:r>
              <a:rPr lang="en-US" sz="2800" dirty="0">
                <a:solidFill>
                  <a:srgbClr val="FFC000"/>
                </a:solidFill>
                <a:latin typeface="Times New Roman" panose="02020603050405020304" pitchFamily="18" charset="0"/>
                <a:cs typeface="Times New Roman" panose="02020603050405020304" pitchFamily="18" charset="0"/>
              </a:rPr>
              <a:t>                 </a:t>
            </a:r>
            <a:r>
              <a:rPr lang="vi-VN" sz="2800" dirty="0">
                <a:solidFill>
                  <a:srgbClr val="FFC000"/>
                </a:solidFill>
                <a:latin typeface="Times New Roman" panose="02020603050405020304" pitchFamily="18" charset="0"/>
                <a:cs typeface="Times New Roman" panose="02020603050405020304" pitchFamily="18" charset="0"/>
              </a:rPr>
              <a:t>  </a:t>
            </a:r>
            <a:r>
              <a:rPr lang="en-US" sz="2800" dirty="0">
                <a:solidFill>
                  <a:srgbClr val="FFC000"/>
                </a:solidFill>
                <a:latin typeface="Times New Roman" panose="02020603050405020304" pitchFamily="18" charset="0"/>
                <a:cs typeface="Times New Roman" panose="02020603050405020304" pitchFamily="18" charset="0"/>
              </a:rPr>
              <a:t>Trần </a:t>
            </a:r>
            <a:r>
              <a:rPr lang="en-US" sz="2800" dirty="0" err="1">
                <a:solidFill>
                  <a:srgbClr val="FFC000"/>
                </a:solidFill>
                <a:latin typeface="Times New Roman" panose="02020603050405020304" pitchFamily="18" charset="0"/>
                <a:cs typeface="Times New Roman" panose="02020603050405020304" pitchFamily="18" charset="0"/>
              </a:rPr>
              <a:t>Trọng</a:t>
            </a:r>
            <a:r>
              <a:rPr lang="en-US" sz="2800" dirty="0">
                <a:solidFill>
                  <a:srgbClr val="FFC000"/>
                </a:solidFill>
                <a:latin typeface="Times New Roman" panose="02020603050405020304" pitchFamily="18" charset="0"/>
                <a:cs typeface="Times New Roman" panose="02020603050405020304" pitchFamily="18" charset="0"/>
              </a:rPr>
              <a:t> </a:t>
            </a:r>
            <a:r>
              <a:rPr lang="en-US" sz="2800" dirty="0" err="1">
                <a:solidFill>
                  <a:srgbClr val="FFC000"/>
                </a:solidFill>
                <a:latin typeface="Times New Roman" panose="02020603050405020304" pitchFamily="18" charset="0"/>
                <a:cs typeface="Times New Roman" panose="02020603050405020304" pitchFamily="18" charset="0"/>
              </a:rPr>
              <a:t>Đài</a:t>
            </a:r>
            <a:r>
              <a:rPr lang="en-US" sz="2800" dirty="0">
                <a:solidFill>
                  <a:srgbClr val="FFC000"/>
                </a:solidFill>
                <a:latin typeface="Times New Roman" panose="02020603050405020304" pitchFamily="18" charset="0"/>
                <a:cs typeface="Times New Roman" panose="02020603050405020304" pitchFamily="18" charset="0"/>
              </a:rPr>
              <a:t> </a:t>
            </a:r>
            <a:r>
              <a:rPr lang="vi-VN" sz="2800" dirty="0">
                <a:solidFill>
                  <a:srgbClr val="FFC000"/>
                </a:solidFill>
                <a:latin typeface="Times New Roman" panose="02020603050405020304" pitchFamily="18" charset="0"/>
                <a:cs typeface="Times New Roman" panose="02020603050405020304" pitchFamily="18" charset="0"/>
              </a:rPr>
              <a:t>(Trưởng nhóm)</a:t>
            </a:r>
            <a:endParaRPr lang="en-US" sz="2800" dirty="0">
              <a:solidFill>
                <a:srgbClr val="FFC000"/>
              </a:solidFill>
              <a:latin typeface="Times New Roman" panose="02020603050405020304" pitchFamily="18" charset="0"/>
              <a:cs typeface="Times New Roman" panose="02020603050405020304" pitchFamily="18" charset="0"/>
            </a:endParaRPr>
          </a:p>
          <a:p>
            <a:r>
              <a:rPr lang="en-US" sz="2800" dirty="0">
                <a:solidFill>
                  <a:srgbClr val="FFC000"/>
                </a:solidFill>
                <a:latin typeface="Times New Roman" panose="02020603050405020304" pitchFamily="18" charset="0"/>
                <a:cs typeface="Times New Roman" panose="02020603050405020304" pitchFamily="18" charset="0"/>
              </a:rPr>
              <a:t>                 </a:t>
            </a:r>
            <a:r>
              <a:rPr lang="vi-VN" sz="2800" dirty="0">
                <a:solidFill>
                  <a:srgbClr val="FFC000"/>
                </a:solidFill>
                <a:latin typeface="Times New Roman" panose="02020603050405020304" pitchFamily="18" charset="0"/>
                <a:cs typeface="Times New Roman" panose="02020603050405020304" pitchFamily="18" charset="0"/>
              </a:rPr>
              <a:t>  </a:t>
            </a:r>
            <a:r>
              <a:rPr lang="en-US" sz="2800" dirty="0">
                <a:solidFill>
                  <a:srgbClr val="FFC000"/>
                </a:solidFill>
                <a:latin typeface="Times New Roman" panose="02020603050405020304" pitchFamily="18" charset="0"/>
                <a:cs typeface="Times New Roman" panose="02020603050405020304" pitchFamily="18" charset="0"/>
              </a:rPr>
              <a:t>Trần Dương</a:t>
            </a:r>
            <a:endParaRPr lang="vi-VN" sz="2800" dirty="0">
              <a:solidFill>
                <a:srgbClr val="FFC000"/>
              </a:solidFill>
              <a:latin typeface="Times New Roman" panose="02020603050405020304" pitchFamily="18" charset="0"/>
              <a:cs typeface="Times New Roman" panose="02020603050405020304" pitchFamily="18" charset="0"/>
            </a:endParaRPr>
          </a:p>
          <a:p>
            <a:r>
              <a:rPr lang="vi-VN" sz="2800" dirty="0">
                <a:solidFill>
                  <a:srgbClr val="FFC000"/>
                </a:solidFill>
                <a:latin typeface="Times New Roman" panose="02020603050405020304" pitchFamily="18" charset="0"/>
                <a:cs typeface="Times New Roman" panose="02020603050405020304" pitchFamily="18" charset="0"/>
              </a:rPr>
              <a:t>	         Nguyễn Mạnh Tâm</a:t>
            </a:r>
          </a:p>
          <a:p>
            <a:r>
              <a:rPr lang="vi-VN" sz="2800" dirty="0">
                <a:solidFill>
                  <a:srgbClr val="FFC000"/>
                </a:solidFill>
                <a:latin typeface="Times New Roman" panose="02020603050405020304" pitchFamily="18" charset="0"/>
                <a:cs typeface="Times New Roman" panose="02020603050405020304" pitchFamily="18" charset="0"/>
              </a:rPr>
              <a:t>	         Mai Hoàng Ngân </a:t>
            </a:r>
          </a:p>
          <a:p>
            <a:endParaRPr lang="en-VN" sz="3000" dirty="0">
              <a:solidFill>
                <a:srgbClr val="FFC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56582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10</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lang="vi-VN" sz="3000" b="1" kern="0" noProof="0" dirty="0">
                <a:solidFill>
                  <a:srgbClr val="44546A"/>
                </a:solidFill>
                <a:latin typeface="Times New Roman" panose="02020603050405020304" pitchFamily="18" charset="0"/>
                <a:ea typeface="Times New Roman"/>
                <a:cs typeface="Times New Roman" panose="02020603050405020304" pitchFamily="18" charset="0"/>
                <a:sym typeface="Times New Roman"/>
              </a:rPr>
              <a:t>Xây dựng Test Plan</a:t>
            </a:r>
            <a:endParaRPr lang="en-US" dirty="0"/>
          </a:p>
        </p:txBody>
      </p:sp>
      <p:sp>
        <p:nvSpPr>
          <p:cNvPr id="6" name="TextBox 5"/>
          <p:cNvSpPr txBox="1"/>
          <p:nvPr/>
        </p:nvSpPr>
        <p:spPr>
          <a:xfrm>
            <a:off x="285150" y="1307524"/>
            <a:ext cx="2743201" cy="369332"/>
          </a:xfrm>
          <a:prstGeom prst="rect">
            <a:avLst/>
          </a:prstGeom>
          <a:noFill/>
        </p:spPr>
        <p:txBody>
          <a:bodyPr wrap="square" rtlCol="0">
            <a:spAutoFit/>
          </a:bodyPr>
          <a:lstStyle/>
          <a:p>
            <a:r>
              <a:rPr lang="en-US" b="1" dirty="0"/>
              <a:t>3. </a:t>
            </a:r>
            <a:r>
              <a:rPr lang="vi-VN" b="1" dirty="0"/>
              <a:t>Nhân sự </a:t>
            </a:r>
            <a:r>
              <a:rPr lang="en-US" b="1" dirty="0"/>
              <a:t> </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E275FD53-E5F5-4B02-ACB2-8340B9D6B955}"/>
              </a:ext>
            </a:extLst>
          </p:cNvPr>
          <p:cNvPicPr>
            <a:picLocks noChangeAspect="1"/>
          </p:cNvPicPr>
          <p:nvPr/>
        </p:nvPicPr>
        <p:blipFill>
          <a:blip r:embed="rId2"/>
          <a:stretch>
            <a:fillRect/>
          </a:stretch>
        </p:blipFill>
        <p:spPr>
          <a:xfrm>
            <a:off x="3123785" y="1152207"/>
            <a:ext cx="6254874" cy="4791393"/>
          </a:xfrm>
          <a:prstGeom prst="rect">
            <a:avLst/>
          </a:prstGeom>
        </p:spPr>
      </p:pic>
    </p:spTree>
    <p:extLst>
      <p:ext uri="{BB962C8B-B14F-4D97-AF65-F5344CB8AC3E}">
        <p14:creationId xmlns:p14="http://schemas.microsoft.com/office/powerpoint/2010/main" val="467743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11</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lang="vi-VN" sz="3000" b="1" kern="0" dirty="0">
                <a:solidFill>
                  <a:srgbClr val="44546A"/>
                </a:solidFill>
                <a:latin typeface="Times New Roman" panose="02020603050405020304" pitchFamily="18" charset="0"/>
                <a:ea typeface="Times New Roman"/>
                <a:cs typeface="Times New Roman" panose="02020603050405020304" pitchFamily="18" charset="0"/>
                <a:sym typeface="Times New Roman"/>
              </a:rPr>
              <a:t>Thực hiện viết Test Case</a:t>
            </a:r>
            <a:br>
              <a:rPr kumimoji="0" lang="en-US" sz="60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br>
            <a:endParaRPr lang="en-US" dirty="0"/>
          </a:p>
        </p:txBody>
      </p:sp>
      <p:sp>
        <p:nvSpPr>
          <p:cNvPr id="6" name="TextBox 5"/>
          <p:cNvSpPr txBox="1"/>
          <p:nvPr/>
        </p:nvSpPr>
        <p:spPr>
          <a:xfrm>
            <a:off x="285150" y="1307524"/>
            <a:ext cx="2743201" cy="369332"/>
          </a:xfrm>
          <a:prstGeom prst="rect">
            <a:avLst/>
          </a:prstGeom>
          <a:noFill/>
        </p:spPr>
        <p:txBody>
          <a:bodyPr wrap="square" rtlCol="0">
            <a:spAutoFit/>
          </a:bodyPr>
          <a:lstStyle/>
          <a:p>
            <a:r>
              <a:rPr lang="en-US" b="1" dirty="0"/>
              <a:t>1. </a:t>
            </a:r>
            <a:r>
              <a:rPr lang="vi-VN" b="1" dirty="0"/>
              <a:t>Đăng nhập </a:t>
            </a:r>
            <a:r>
              <a:rPr lang="en-US" b="1" dirty="0"/>
              <a:t> </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pic>
        <p:nvPicPr>
          <p:cNvPr id="8" name="Image 295">
            <a:extLst>
              <a:ext uri="{FF2B5EF4-FFF2-40B4-BE49-F238E27FC236}">
                <a16:creationId xmlns:a16="http://schemas.microsoft.com/office/drawing/2014/main" id="{F1B51916-FCF6-44F3-86B9-14B450073E43}"/>
              </a:ext>
            </a:extLst>
          </p:cNvPr>
          <p:cNvPicPr>
            <a:picLocks/>
          </p:cNvPicPr>
          <p:nvPr/>
        </p:nvPicPr>
        <p:blipFill>
          <a:blip r:embed="rId2" cstate="print"/>
          <a:stretch>
            <a:fillRect/>
          </a:stretch>
        </p:blipFill>
        <p:spPr>
          <a:xfrm>
            <a:off x="2858311" y="967446"/>
            <a:ext cx="6895289" cy="5303026"/>
          </a:xfrm>
          <a:prstGeom prst="rect">
            <a:avLst/>
          </a:prstGeom>
        </p:spPr>
      </p:pic>
    </p:spTree>
    <p:extLst>
      <p:ext uri="{BB962C8B-B14F-4D97-AF65-F5344CB8AC3E}">
        <p14:creationId xmlns:p14="http://schemas.microsoft.com/office/powerpoint/2010/main" val="4206425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12</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lang="vi-VN" sz="3000" b="1" kern="0" dirty="0">
                <a:solidFill>
                  <a:srgbClr val="44546A"/>
                </a:solidFill>
                <a:latin typeface="Times New Roman" panose="02020603050405020304" pitchFamily="18" charset="0"/>
                <a:ea typeface="Times New Roman"/>
                <a:cs typeface="Times New Roman" panose="02020603050405020304" pitchFamily="18" charset="0"/>
                <a:sym typeface="Times New Roman"/>
              </a:rPr>
              <a:t>Thực hiện viết Test Case</a:t>
            </a:r>
            <a:br>
              <a:rPr kumimoji="0" lang="en-US" sz="60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br>
            <a:endParaRPr lang="en-US" dirty="0"/>
          </a:p>
        </p:txBody>
      </p:sp>
      <p:sp>
        <p:nvSpPr>
          <p:cNvPr id="6" name="TextBox 5"/>
          <p:cNvSpPr txBox="1"/>
          <p:nvPr/>
        </p:nvSpPr>
        <p:spPr>
          <a:xfrm>
            <a:off x="285150" y="1307524"/>
            <a:ext cx="2743201" cy="369332"/>
          </a:xfrm>
          <a:prstGeom prst="rect">
            <a:avLst/>
          </a:prstGeom>
          <a:noFill/>
        </p:spPr>
        <p:txBody>
          <a:bodyPr wrap="square" rtlCol="0">
            <a:spAutoFit/>
          </a:bodyPr>
          <a:lstStyle/>
          <a:p>
            <a:r>
              <a:rPr lang="vi-VN" b="1" dirty="0"/>
              <a:t>2. Đăng ký</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pic>
        <p:nvPicPr>
          <p:cNvPr id="9" name="Image 296">
            <a:extLst>
              <a:ext uri="{FF2B5EF4-FFF2-40B4-BE49-F238E27FC236}">
                <a16:creationId xmlns:a16="http://schemas.microsoft.com/office/drawing/2014/main" id="{67D14C6C-2A67-4755-A621-ACB07380824B}"/>
              </a:ext>
            </a:extLst>
          </p:cNvPr>
          <p:cNvPicPr>
            <a:picLocks/>
          </p:cNvPicPr>
          <p:nvPr/>
        </p:nvPicPr>
        <p:blipFill>
          <a:blip r:embed="rId2" cstate="print"/>
          <a:stretch>
            <a:fillRect/>
          </a:stretch>
        </p:blipFill>
        <p:spPr>
          <a:xfrm>
            <a:off x="3038157" y="989965"/>
            <a:ext cx="6115685" cy="4878070"/>
          </a:xfrm>
          <a:prstGeom prst="rect">
            <a:avLst/>
          </a:prstGeom>
        </p:spPr>
      </p:pic>
    </p:spTree>
    <p:extLst>
      <p:ext uri="{BB962C8B-B14F-4D97-AF65-F5344CB8AC3E}">
        <p14:creationId xmlns:p14="http://schemas.microsoft.com/office/powerpoint/2010/main" val="33355117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13</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lang="vi-VN" sz="3000" b="1" kern="0" dirty="0">
                <a:solidFill>
                  <a:srgbClr val="44546A"/>
                </a:solidFill>
                <a:latin typeface="Times New Roman" panose="02020603050405020304" pitchFamily="18" charset="0"/>
                <a:ea typeface="Times New Roman"/>
                <a:cs typeface="Times New Roman" panose="02020603050405020304" pitchFamily="18" charset="0"/>
                <a:sym typeface="Times New Roman"/>
              </a:rPr>
              <a:t>Thực hiện viết Test Case</a:t>
            </a:r>
            <a:br>
              <a:rPr kumimoji="0" lang="en-US" sz="60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br>
            <a:endParaRPr lang="en-US" dirty="0"/>
          </a:p>
        </p:txBody>
      </p:sp>
      <p:sp>
        <p:nvSpPr>
          <p:cNvPr id="6" name="TextBox 5"/>
          <p:cNvSpPr txBox="1"/>
          <p:nvPr/>
        </p:nvSpPr>
        <p:spPr>
          <a:xfrm>
            <a:off x="285150" y="1307524"/>
            <a:ext cx="2743201" cy="400110"/>
          </a:xfrm>
          <a:prstGeom prst="rect">
            <a:avLst/>
          </a:prstGeom>
          <a:noFill/>
        </p:spPr>
        <p:txBody>
          <a:bodyPr wrap="square" rtlCol="0">
            <a:spAutoFit/>
          </a:bodyPr>
          <a:lstStyle/>
          <a:p>
            <a:r>
              <a:rPr lang="vi-VN" sz="2000" b="1" dirty="0">
                <a:latin typeface="Times New Roman" panose="02020603050405020304" pitchFamily="18" charset="0"/>
                <a:ea typeface="Tahoma" panose="020B0604030504040204" pitchFamily="34" charset="0"/>
                <a:cs typeface="Times New Roman" panose="02020603050405020304" pitchFamily="18" charset="0"/>
              </a:rPr>
              <a:t>3. Thanh toán </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FC576E1A-FD3C-4878-A364-93E46F2E5781}"/>
              </a:ext>
            </a:extLst>
          </p:cNvPr>
          <p:cNvPicPr>
            <a:picLocks noChangeAspect="1"/>
          </p:cNvPicPr>
          <p:nvPr/>
        </p:nvPicPr>
        <p:blipFill>
          <a:blip r:embed="rId2"/>
          <a:stretch>
            <a:fillRect/>
          </a:stretch>
        </p:blipFill>
        <p:spPr>
          <a:xfrm>
            <a:off x="1380064" y="1988289"/>
            <a:ext cx="9535970" cy="3306726"/>
          </a:xfrm>
          <a:prstGeom prst="rect">
            <a:avLst/>
          </a:prstGeom>
        </p:spPr>
      </p:pic>
    </p:spTree>
    <p:extLst>
      <p:ext uri="{BB962C8B-B14F-4D97-AF65-F5344CB8AC3E}">
        <p14:creationId xmlns:p14="http://schemas.microsoft.com/office/powerpoint/2010/main" val="1200277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14</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lang="vi-VN" sz="3000" b="1" kern="0" dirty="0">
                <a:solidFill>
                  <a:srgbClr val="44546A"/>
                </a:solidFill>
                <a:latin typeface="Times New Roman" panose="02020603050405020304" pitchFamily="18" charset="0"/>
                <a:ea typeface="Times New Roman"/>
                <a:cs typeface="Times New Roman" panose="02020603050405020304" pitchFamily="18" charset="0"/>
                <a:sym typeface="Times New Roman"/>
              </a:rPr>
              <a:t>Thực hiện viết Test Case</a:t>
            </a:r>
            <a:br>
              <a:rPr kumimoji="0" lang="en-US" sz="60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br>
            <a:endParaRPr lang="en-US" dirty="0"/>
          </a:p>
        </p:txBody>
      </p:sp>
      <p:sp>
        <p:nvSpPr>
          <p:cNvPr id="6" name="TextBox 5"/>
          <p:cNvSpPr txBox="1"/>
          <p:nvPr/>
        </p:nvSpPr>
        <p:spPr>
          <a:xfrm>
            <a:off x="285150" y="1307524"/>
            <a:ext cx="2743201" cy="400110"/>
          </a:xfrm>
          <a:prstGeom prst="rect">
            <a:avLst/>
          </a:prstGeom>
          <a:noFill/>
        </p:spPr>
        <p:txBody>
          <a:bodyPr wrap="square" rtlCol="0">
            <a:spAutoFit/>
          </a:bodyPr>
          <a:lstStyle/>
          <a:p>
            <a:r>
              <a:rPr lang="vi-VN" sz="2000" b="1" dirty="0">
                <a:latin typeface="Times New Roman" panose="02020603050405020304" pitchFamily="18" charset="0"/>
                <a:ea typeface="Tahoma" panose="020B0604030504040204" pitchFamily="34" charset="0"/>
                <a:cs typeface="Times New Roman" panose="02020603050405020304" pitchFamily="18" charset="0"/>
              </a:rPr>
              <a:t>4. Khai báo thuế </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4030702A-A8F2-4EB0-8B51-1B155576A041}"/>
              </a:ext>
            </a:extLst>
          </p:cNvPr>
          <p:cNvPicPr>
            <a:picLocks noChangeAspect="1"/>
          </p:cNvPicPr>
          <p:nvPr/>
        </p:nvPicPr>
        <p:blipFill>
          <a:blip r:embed="rId2"/>
          <a:stretch>
            <a:fillRect/>
          </a:stretch>
        </p:blipFill>
        <p:spPr>
          <a:xfrm>
            <a:off x="1421418" y="1688054"/>
            <a:ext cx="9349164" cy="3862422"/>
          </a:xfrm>
          <a:prstGeom prst="rect">
            <a:avLst/>
          </a:prstGeom>
        </p:spPr>
      </p:pic>
    </p:spTree>
    <p:extLst>
      <p:ext uri="{BB962C8B-B14F-4D97-AF65-F5344CB8AC3E}">
        <p14:creationId xmlns:p14="http://schemas.microsoft.com/office/powerpoint/2010/main" val="32952636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15</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lang="en-US" sz="3000" b="1" kern="0" dirty="0" err="1">
                <a:solidFill>
                  <a:srgbClr val="44546A"/>
                </a:solidFill>
                <a:latin typeface="Times New Roman" panose="02020603050405020304" pitchFamily="18" charset="0"/>
                <a:ea typeface="Times New Roman"/>
                <a:cs typeface="Times New Roman" panose="02020603050405020304" pitchFamily="18" charset="0"/>
                <a:sym typeface="Times New Roman"/>
              </a:rPr>
              <a:t>Kết</a:t>
            </a:r>
            <a:r>
              <a:rPr lang="en-US" sz="3000" b="1" kern="0" dirty="0">
                <a:solidFill>
                  <a:srgbClr val="44546A"/>
                </a:solidFill>
                <a:latin typeface="Times New Roman" panose="02020603050405020304" pitchFamily="18" charset="0"/>
                <a:ea typeface="Times New Roman"/>
                <a:cs typeface="Times New Roman" panose="02020603050405020304" pitchFamily="18" charset="0"/>
                <a:sym typeface="Times New Roman"/>
              </a:rPr>
              <a:t> </a:t>
            </a:r>
            <a:r>
              <a:rPr lang="en-US" sz="3000" b="1" kern="0" dirty="0" err="1">
                <a:solidFill>
                  <a:srgbClr val="44546A"/>
                </a:solidFill>
                <a:latin typeface="Times New Roman" panose="02020603050405020304" pitchFamily="18" charset="0"/>
                <a:ea typeface="Times New Roman"/>
                <a:cs typeface="Times New Roman" panose="02020603050405020304" pitchFamily="18" charset="0"/>
                <a:sym typeface="Times New Roman"/>
              </a:rPr>
              <a:t>luận</a:t>
            </a:r>
            <a:br>
              <a:rPr kumimoji="0" lang="en-US" sz="60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br>
            <a:endParaRPr lang="en-US" dirty="0"/>
          </a:p>
        </p:txBody>
      </p:sp>
      <p:sp>
        <p:nvSpPr>
          <p:cNvPr id="8" name="TextBox 7"/>
          <p:cNvSpPr txBox="1"/>
          <p:nvPr/>
        </p:nvSpPr>
        <p:spPr>
          <a:xfrm>
            <a:off x="391885" y="1371599"/>
            <a:ext cx="11717321" cy="4093428"/>
          </a:xfrm>
          <a:prstGeom prst="rect">
            <a:avLst/>
          </a:prstGeom>
          <a:noFill/>
        </p:spPr>
        <p:txBody>
          <a:bodyPr wrap="square" rtlCol="0">
            <a:spAutoFit/>
          </a:bodyPr>
          <a:lstStyle/>
          <a:p>
            <a:pPr lvl="0"/>
            <a:r>
              <a:rPr lang="en-US" sz="2000" b="1" dirty="0" err="1">
                <a:latin typeface="Times New Roman" panose="02020603050405020304" pitchFamily="18" charset="0"/>
                <a:cs typeface="Times New Roman" panose="02020603050405020304" pitchFamily="18" charset="0"/>
              </a:rPr>
              <a:t>Kết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quả</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đạt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được</a:t>
            </a:r>
            <a:endParaRPr lang="vi-VN" sz="2000" b="1" dirty="0">
              <a:latin typeface="Times New Roman" panose="02020603050405020304" pitchFamily="18" charset="0"/>
              <a:cs typeface="Times New Roman" panose="02020603050405020304" pitchFamily="18" charset="0"/>
            </a:endParaRPr>
          </a:p>
          <a:p>
            <a:pPr lvl="0"/>
            <a:endParaRPr lang="en-US" sz="2000" dirty="0">
              <a:latin typeface="Times New Roman" panose="02020603050405020304" pitchFamily="18" charset="0"/>
              <a:cs typeface="Times New Roman" panose="02020603050405020304" pitchFamily="18" charset="0"/>
            </a:endParaRPr>
          </a:p>
          <a:p>
            <a:pPr lvl="0"/>
            <a:r>
              <a:rPr lang="vi-VN"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Phân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tích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thiết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kế</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hệ</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thống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thông</a:t>
            </a:r>
            <a:r>
              <a:rPr lang="en-US" sz="2000" dirty="0">
                <a:latin typeface="Times New Roman" panose="02020603050405020304" pitchFamily="18" charset="0"/>
                <a:cs typeface="Times New Roman" panose="02020603050405020304" pitchFamily="18" charset="0"/>
              </a:rPr>
              <a:t> tin </a:t>
            </a:r>
            <a:r>
              <a:rPr lang="en-US" sz="2000" dirty="0" err="1">
                <a:latin typeface="Times New Roman" panose="02020603050405020304" pitchFamily="18" charset="0"/>
                <a:cs typeface="Times New Roman" panose="02020603050405020304" pitchFamily="18" charset="0"/>
              </a:rPr>
              <a:t>về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tính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thuế</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nhập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nhân</a:t>
            </a:r>
            <a:r>
              <a:rPr lang="en-US" sz="2000" dirty="0">
                <a:latin typeface="Times New Roman" panose="02020603050405020304" pitchFamily="18" charset="0"/>
                <a:cs typeface="Times New Roman" panose="02020603050405020304" pitchFamily="18" charset="0"/>
              </a:rPr>
              <a:t>.</a:t>
            </a:r>
          </a:p>
          <a:p>
            <a:pPr lvl="0"/>
            <a:r>
              <a:rPr lang="vi-VN"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Thiết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kế</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được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ca </a:t>
            </a:r>
            <a:r>
              <a:rPr lang="en-US" sz="2000" dirty="0" err="1">
                <a:latin typeface="Times New Roman" panose="02020603050405020304" pitchFamily="18" charset="0"/>
                <a:cs typeface="Times New Roman" panose="02020603050405020304" pitchFamily="18" charset="0"/>
              </a:rPr>
              <a:t>kiểm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thử</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hệ</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thống</a:t>
            </a:r>
            <a:endParaRPr lang="en-US" sz="2000" dirty="0">
              <a:latin typeface="Times New Roman" panose="02020603050405020304" pitchFamily="18" charset="0"/>
              <a:cs typeface="Times New Roman" panose="02020603050405020304" pitchFamily="18" charset="0"/>
            </a:endParaRPr>
          </a:p>
          <a:p>
            <a:pPr lvl="0"/>
            <a:r>
              <a:rPr lang="vi-VN"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Ứng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dụng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những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kiến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học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thực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hiện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kiểm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thử</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năng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chính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hệ</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thống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tính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thuế</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nhập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nhân</a:t>
            </a:r>
            <a:r>
              <a:rPr lang="en-US" sz="2000" dirty="0">
                <a:latin typeface="Times New Roman" panose="02020603050405020304" pitchFamily="18" charset="0"/>
                <a:cs typeface="Times New Roman" panose="02020603050405020304" pitchFamily="18" charset="0"/>
              </a:rPr>
              <a:t>.</a:t>
            </a:r>
          </a:p>
          <a:p>
            <a:pPr marL="342900" lvl="0" indent="-342900">
              <a:buFontTx/>
              <a:buChar char="-"/>
            </a:pPr>
            <a:r>
              <a:rPr lang="en-US" sz="2000" dirty="0" err="1">
                <a:latin typeface="Times New Roman" panose="02020603050405020304" pitchFamily="18" charset="0"/>
                <a:cs typeface="Times New Roman" panose="02020603050405020304" pitchFamily="18" charset="0"/>
              </a:rPr>
              <a:t>Sử</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dụng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được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cụ</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kiểm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thử</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hiệu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năng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Jmeter</a:t>
            </a:r>
            <a:r>
              <a:rPr lang="en-US" sz="2000" dirty="0">
                <a:latin typeface="Times New Roman" panose="02020603050405020304" pitchFamily="18" charset="0"/>
                <a:cs typeface="Times New Roman" panose="02020603050405020304" pitchFamily="18" charset="0"/>
              </a:rPr>
              <a:t>.</a:t>
            </a:r>
            <a:endParaRPr lang="vi-VN" sz="2000" dirty="0">
              <a:latin typeface="Times New Roman" panose="02020603050405020304" pitchFamily="18" charset="0"/>
              <a:cs typeface="Times New Roman" panose="02020603050405020304" pitchFamily="18" charset="0"/>
            </a:endParaRPr>
          </a:p>
          <a:p>
            <a:pPr lvl="0"/>
            <a:endParaRPr lang="en-US" sz="2000" dirty="0">
              <a:latin typeface="Times New Roman" panose="02020603050405020304" pitchFamily="18" charset="0"/>
              <a:cs typeface="Times New Roman" panose="02020603050405020304" pitchFamily="18" charset="0"/>
            </a:endParaRPr>
          </a:p>
          <a:p>
            <a:pPr lvl="0"/>
            <a:r>
              <a:rPr lang="en-US" sz="2000" b="1" dirty="0" err="1">
                <a:latin typeface="Times New Roman" panose="02020603050405020304" pitchFamily="18" charset="0"/>
                <a:cs typeface="Times New Roman" panose="02020603050405020304" pitchFamily="18" charset="0"/>
              </a:rPr>
              <a:t>Hạn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chế</a:t>
            </a:r>
            <a:endParaRPr lang="vi-VN" sz="2000" b="1" dirty="0">
              <a:latin typeface="Times New Roman" panose="02020603050405020304" pitchFamily="18" charset="0"/>
              <a:cs typeface="Times New Roman" panose="02020603050405020304" pitchFamily="18" charset="0"/>
            </a:endParaRPr>
          </a:p>
          <a:p>
            <a:pPr lvl="0"/>
            <a:endParaRPr lang="en-US" sz="2000" dirty="0">
              <a:latin typeface="Times New Roman" panose="02020603050405020304" pitchFamily="18" charset="0"/>
              <a:cs typeface="Times New Roman" panose="02020603050405020304" pitchFamily="18" charset="0"/>
            </a:endParaRPr>
          </a:p>
          <a:p>
            <a:r>
              <a:rPr lang="vi-VN" sz="2000" dirty="0">
                <a:latin typeface="Times New Roman" panose="02020603050405020304" pitchFamily="18" charset="0"/>
                <a:cs typeface="Times New Roman" panose="02020603050405020304" pitchFamily="18" charset="0"/>
              </a:rPr>
              <a:t>-	Do năng lực và thời gian có hạn, nhóm chúng tôi mới chỉ tìm hiểu, thiết kế và thực hiện kiểm thử tự động một số chức năng chính của hệ thống như chức năng đăng nhập, tính toán thuế, và tạo báo cáo thuế. Chúng tôi chưa thể kiểm thử toàn diện tất cả các chức năng phức tạp và các tình huống người dùng khác nhau.</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71218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2" end="2"/>
                                            </p:txEl>
                                          </p:spTgt>
                                        </p:tgtEl>
                                        <p:attrNameLst>
                                          <p:attrName>style.visibility</p:attrName>
                                        </p:attrNameLst>
                                      </p:cBhvr>
                                      <p:to>
                                        <p:strVal val="visible"/>
                                      </p:to>
                                    </p:set>
                                    <p:animEffect transition="in" filter="fade">
                                      <p:cBhvr>
                                        <p:cTn id="14" dur="1000"/>
                                        <p:tgtEl>
                                          <p:spTgt spid="8">
                                            <p:txEl>
                                              <p:pRg st="2" end="2"/>
                                            </p:txEl>
                                          </p:spTgt>
                                        </p:tgtEl>
                                      </p:cBhvr>
                                    </p:animEffect>
                                    <p:anim calcmode="lin" valueType="num">
                                      <p:cBhvr>
                                        <p:cTn id="15"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1000"/>
                                        <p:tgtEl>
                                          <p:spTgt spid="8">
                                            <p:txEl>
                                              <p:pRg st="3" end="3"/>
                                            </p:txEl>
                                          </p:spTgt>
                                        </p:tgtEl>
                                      </p:cBhvr>
                                    </p:animEffect>
                                    <p:anim calcmode="lin" valueType="num">
                                      <p:cBhvr>
                                        <p:cTn id="22"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8">
                                            <p:txEl>
                                              <p:pRg st="4" end="4"/>
                                            </p:txEl>
                                          </p:spTgt>
                                        </p:tgtEl>
                                        <p:attrNameLst>
                                          <p:attrName>style.visibility</p:attrName>
                                        </p:attrNameLst>
                                      </p:cBhvr>
                                      <p:to>
                                        <p:strVal val="visible"/>
                                      </p:to>
                                    </p:set>
                                    <p:animEffect transition="in" filter="fade">
                                      <p:cBhvr>
                                        <p:cTn id="28" dur="1000"/>
                                        <p:tgtEl>
                                          <p:spTgt spid="8">
                                            <p:txEl>
                                              <p:pRg st="4" end="4"/>
                                            </p:txEl>
                                          </p:spTgt>
                                        </p:tgtEl>
                                      </p:cBhvr>
                                    </p:animEffect>
                                    <p:anim calcmode="lin" valueType="num">
                                      <p:cBhvr>
                                        <p:cTn id="29"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8">
                                            <p:txEl>
                                              <p:pRg st="5" end="5"/>
                                            </p:txEl>
                                          </p:spTgt>
                                        </p:tgtEl>
                                        <p:attrNameLst>
                                          <p:attrName>style.visibility</p:attrName>
                                        </p:attrNameLst>
                                      </p:cBhvr>
                                      <p:to>
                                        <p:strVal val="visible"/>
                                      </p:to>
                                    </p:set>
                                    <p:animEffect transition="in" filter="fade">
                                      <p:cBhvr>
                                        <p:cTn id="35" dur="1000"/>
                                        <p:tgtEl>
                                          <p:spTgt spid="8">
                                            <p:txEl>
                                              <p:pRg st="5" end="5"/>
                                            </p:txEl>
                                          </p:spTgt>
                                        </p:tgtEl>
                                      </p:cBhvr>
                                    </p:animEffect>
                                    <p:anim calcmode="lin" valueType="num">
                                      <p:cBhvr>
                                        <p:cTn id="36" dur="1000" fill="hold"/>
                                        <p:tgtEl>
                                          <p:spTgt spid="8">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8">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1000"/>
                                        <p:tgtEl>
                                          <p:spTgt spid="8">
                                            <p:txEl>
                                              <p:pRg st="7" end="7"/>
                                            </p:txEl>
                                          </p:spTgt>
                                        </p:tgtEl>
                                      </p:cBhvr>
                                    </p:animEffect>
                                    <p:anim calcmode="lin" valueType="num">
                                      <p:cBhvr>
                                        <p:cTn id="43" dur="1000" fill="hold"/>
                                        <p:tgtEl>
                                          <p:spTgt spid="8">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8">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8">
                                            <p:txEl>
                                              <p:pRg st="9" end="9"/>
                                            </p:txEl>
                                          </p:spTgt>
                                        </p:tgtEl>
                                        <p:attrNameLst>
                                          <p:attrName>style.visibility</p:attrName>
                                        </p:attrNameLst>
                                      </p:cBhvr>
                                      <p:to>
                                        <p:strVal val="visible"/>
                                      </p:to>
                                    </p:set>
                                    <p:animEffect transition="in" filter="fade">
                                      <p:cBhvr>
                                        <p:cTn id="49" dur="1000"/>
                                        <p:tgtEl>
                                          <p:spTgt spid="8">
                                            <p:txEl>
                                              <p:pRg st="9" end="9"/>
                                            </p:txEl>
                                          </p:spTgt>
                                        </p:tgtEl>
                                      </p:cBhvr>
                                    </p:animEffect>
                                    <p:anim calcmode="lin" valueType="num">
                                      <p:cBhvr>
                                        <p:cTn id="50" dur="1000" fill="hold"/>
                                        <p:tgtEl>
                                          <p:spTgt spid="8">
                                            <p:txEl>
                                              <p:pRg st="9" end="9"/>
                                            </p:txEl>
                                          </p:spTgt>
                                        </p:tgtEl>
                                        <p:attrNameLst>
                                          <p:attrName>ppt_x</p:attrName>
                                        </p:attrNameLst>
                                      </p:cBhvr>
                                      <p:tavLst>
                                        <p:tav tm="0">
                                          <p:val>
                                            <p:strVal val="#ppt_x"/>
                                          </p:val>
                                        </p:tav>
                                        <p:tav tm="100000">
                                          <p:val>
                                            <p:strVal val="#ppt_x"/>
                                          </p:val>
                                        </p:tav>
                                      </p:tavLst>
                                    </p:anim>
                                    <p:anim calcmode="lin" valueType="num">
                                      <p:cBhvr>
                                        <p:cTn id="51" dur="1000" fill="hold"/>
                                        <p:tgtEl>
                                          <p:spTgt spid="8">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4D7BB-FEB7-B14F-B7BD-5CD92B600E99}"/>
              </a:ext>
            </a:extLst>
          </p:cNvPr>
          <p:cNvSpPr>
            <a:spLocks noGrp="1"/>
          </p:cNvSpPr>
          <p:nvPr>
            <p:ph type="title"/>
          </p:nvPr>
        </p:nvSpPr>
        <p:spPr>
          <a:xfrm>
            <a:off x="850496" y="2824480"/>
            <a:ext cx="10491008" cy="1643652"/>
          </a:xfrm>
        </p:spPr>
        <p:txBody>
          <a:bodyPr/>
          <a:lstStyle/>
          <a:p>
            <a:pPr algn="ctr">
              <a:lnSpc>
                <a:spcPct val="150000"/>
              </a:lnSpc>
            </a:pPr>
            <a:r>
              <a:rPr lang="en-US" dirty="0"/>
              <a:t>XIN CẢM ƠN</a:t>
            </a:r>
            <a:endParaRPr lang="en-VN" dirty="0"/>
          </a:p>
        </p:txBody>
      </p:sp>
      <p:sp>
        <p:nvSpPr>
          <p:cNvPr id="3" name="Date Placeholder 2">
            <a:extLst>
              <a:ext uri="{FF2B5EF4-FFF2-40B4-BE49-F238E27FC236}">
                <a16:creationId xmlns:a16="http://schemas.microsoft.com/office/drawing/2014/main" id="{28EC62C1-F310-0045-A9B6-285A289DC6D1}"/>
              </a:ext>
            </a:extLst>
          </p:cNvPr>
          <p:cNvSpPr>
            <a:spLocks noGrp="1"/>
          </p:cNvSpPr>
          <p:nvPr>
            <p:ph type="dt" sz="half" idx="10"/>
          </p:nvPr>
        </p:nvSpPr>
        <p:spPr/>
        <p:txBody>
          <a:bodyPr/>
          <a:lstStyle/>
          <a:p>
            <a:fld id="{2ADC29F2-8A35-3B44-9BA0-E01F07FBE6DF}" type="datetime1">
              <a:rPr lang="en-US" smtClean="0"/>
              <a:t>6/7/2024</a:t>
            </a:fld>
            <a:endParaRPr lang="en-US"/>
          </a:p>
        </p:txBody>
      </p:sp>
      <p:sp>
        <p:nvSpPr>
          <p:cNvPr id="4" name="Footer Placeholder 3">
            <a:extLst>
              <a:ext uri="{FF2B5EF4-FFF2-40B4-BE49-F238E27FC236}">
                <a16:creationId xmlns:a16="http://schemas.microsoft.com/office/drawing/2014/main" id="{27247D25-3AC4-3F4D-B55C-E06CB5F965D3}"/>
              </a:ext>
            </a:extLst>
          </p:cNvPr>
          <p:cNvSpPr>
            <a:spLocks noGrp="1"/>
          </p:cNvSpPr>
          <p:nvPr>
            <p:ph type="ftr" sz="quarter" idx="11"/>
          </p:nvPr>
        </p:nvSpPr>
        <p:spPr/>
        <p:txBody>
          <a:bodyPr/>
          <a:lstStyle/>
          <a:p>
            <a:r>
              <a:rPr lang="en-US"/>
              <a:t>Faculty of Computer Science</a:t>
            </a:r>
          </a:p>
        </p:txBody>
      </p:sp>
      <p:sp>
        <p:nvSpPr>
          <p:cNvPr id="5" name="Slide Number Placeholder 4">
            <a:extLst>
              <a:ext uri="{FF2B5EF4-FFF2-40B4-BE49-F238E27FC236}">
                <a16:creationId xmlns:a16="http://schemas.microsoft.com/office/drawing/2014/main" id="{F3633F27-97DE-F643-9B24-6B90544867AA}"/>
              </a:ext>
            </a:extLst>
          </p:cNvPr>
          <p:cNvSpPr>
            <a:spLocks noGrp="1"/>
          </p:cNvSpPr>
          <p:nvPr>
            <p:ph type="sldNum" sz="quarter" idx="12"/>
          </p:nvPr>
        </p:nvSpPr>
        <p:spPr/>
        <p:txBody>
          <a:bodyPr/>
          <a:lstStyle/>
          <a:p>
            <a:fld id="{086B6608-6F69-448F-99DC-C9E613BFB696}" type="slidenum">
              <a:rPr lang="en-US" smtClean="0"/>
              <a:pPr/>
              <a:t>16</a:t>
            </a:fld>
            <a:endParaRPr lang="en-US"/>
          </a:p>
        </p:txBody>
      </p:sp>
    </p:spTree>
    <p:extLst>
      <p:ext uri="{BB962C8B-B14F-4D97-AF65-F5344CB8AC3E}">
        <p14:creationId xmlns:p14="http://schemas.microsoft.com/office/powerpoint/2010/main" val="1876972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3062"/>
            <a:ext cx="3448594" cy="6884125"/>
          </a:xfrm>
          <a:prstGeom prst="rect">
            <a:avLst/>
          </a:prstGeom>
          <a:blipFill dpi="0" rotWithShape="1">
            <a:blip r:embed="rId3" cstate="print">
              <a:extLst>
                <a:ext uri="{28A0092B-C50C-407E-A947-70E740481C1C}">
                  <a14:useLocalDpi xmlns:a14="http://schemas.microsoft.com/office/drawing/2010/main" val="0"/>
                </a:ext>
              </a:extLst>
            </a:blip>
            <a:srcRect/>
            <a:stretch>
              <a:fillRect l="-59686" t="392" r="-193822" b="-3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0" y="0"/>
            <a:ext cx="3448594" cy="6858000"/>
          </a:xfrm>
          <a:prstGeom prst="rect">
            <a:avLst/>
          </a:prstGeom>
          <a:solidFill>
            <a:srgbClr val="223771">
              <a:alpha val="5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123882" y="1117911"/>
            <a:ext cx="649423" cy="649423"/>
            <a:chOff x="5354389" y="1349194"/>
            <a:chExt cx="1108482" cy="1108482"/>
          </a:xfrm>
        </p:grpSpPr>
        <p:sp>
          <p:nvSpPr>
            <p:cNvPr id="5" name="Oval 4"/>
            <p:cNvSpPr/>
            <p:nvPr/>
          </p:nvSpPr>
          <p:spPr>
            <a:xfrm>
              <a:off x="5354389" y="1349194"/>
              <a:ext cx="1108482" cy="1108482"/>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429540" y="1424345"/>
              <a:ext cx="958180" cy="958180"/>
            </a:xfrm>
            <a:prstGeom prst="ellipse">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Google Shape;174;p3"/>
          <p:cNvSpPr txBox="1"/>
          <p:nvPr/>
        </p:nvSpPr>
        <p:spPr>
          <a:xfrm>
            <a:off x="3860298" y="1211810"/>
            <a:ext cx="5478773" cy="461624"/>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err="1">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t>Tổn</a:t>
            </a:r>
            <a:r>
              <a:rPr lang="en-US" sz="2400" b="1" kern="0" dirty="0">
                <a:solidFill>
                  <a:srgbClr val="44546A"/>
                </a:solidFill>
                <a:latin typeface="Times New Roman" panose="02020603050405020304" pitchFamily="18" charset="0"/>
                <a:ea typeface="Times New Roman"/>
                <a:cs typeface="Times New Roman" panose="02020603050405020304" pitchFamily="18" charset="0"/>
                <a:sym typeface="Times New Roman"/>
              </a:rPr>
              <a:t>g </a:t>
            </a:r>
            <a:r>
              <a:rPr lang="en-US" sz="2400" b="1" kern="0" dirty="0" err="1">
                <a:solidFill>
                  <a:srgbClr val="44546A"/>
                </a:solidFill>
                <a:latin typeface="Times New Roman" panose="02020603050405020304" pitchFamily="18" charset="0"/>
                <a:ea typeface="Times New Roman"/>
                <a:cs typeface="Times New Roman" panose="02020603050405020304" pitchFamily="18" charset="0"/>
                <a:sym typeface="Times New Roman"/>
              </a:rPr>
              <a:t>quan</a:t>
            </a:r>
            <a:endParaRPr kumimoji="0" sz="24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endParaRPr>
          </a:p>
        </p:txBody>
      </p:sp>
      <p:grpSp>
        <p:nvGrpSpPr>
          <p:cNvPr id="11" name="Group 10"/>
          <p:cNvGrpSpPr/>
          <p:nvPr/>
        </p:nvGrpSpPr>
        <p:grpSpPr>
          <a:xfrm>
            <a:off x="3125798" y="2080208"/>
            <a:ext cx="649423" cy="649423"/>
            <a:chOff x="5354389" y="1349194"/>
            <a:chExt cx="1108482" cy="1108482"/>
          </a:xfrm>
        </p:grpSpPr>
        <p:sp>
          <p:nvSpPr>
            <p:cNvPr id="12" name="Oval 11"/>
            <p:cNvSpPr/>
            <p:nvPr/>
          </p:nvSpPr>
          <p:spPr>
            <a:xfrm>
              <a:off x="5354389" y="1349194"/>
              <a:ext cx="1108482" cy="1108482"/>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5429540" y="1424345"/>
              <a:ext cx="958180" cy="958180"/>
            </a:xfrm>
            <a:prstGeom prst="ellipse">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Google Shape;174;p3"/>
          <p:cNvSpPr txBox="1"/>
          <p:nvPr/>
        </p:nvSpPr>
        <p:spPr>
          <a:xfrm>
            <a:off x="3860298" y="2174107"/>
            <a:ext cx="6812055" cy="461624"/>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vi-VN" sz="2400" b="1" kern="0" dirty="0">
                <a:solidFill>
                  <a:srgbClr val="44546A"/>
                </a:solidFill>
                <a:latin typeface="Times New Roman" panose="02020603050405020304" pitchFamily="18" charset="0"/>
                <a:ea typeface="Times New Roman"/>
                <a:cs typeface="Times New Roman" panose="02020603050405020304" pitchFamily="18" charset="0"/>
                <a:sym typeface="Times New Roman"/>
              </a:rPr>
              <a:t>Đặc tả yêu cầu  </a:t>
            </a:r>
            <a:endParaRPr sz="2400" b="1" kern="0" dirty="0">
              <a:solidFill>
                <a:srgbClr val="44546A"/>
              </a:solidFill>
              <a:latin typeface="Times New Roman" panose="02020603050405020304" pitchFamily="18" charset="0"/>
              <a:ea typeface="Times New Roman"/>
              <a:cs typeface="Times New Roman" panose="02020603050405020304" pitchFamily="18" charset="0"/>
              <a:sym typeface="Times New Roman"/>
            </a:endParaRPr>
          </a:p>
        </p:txBody>
      </p:sp>
      <p:sp>
        <p:nvSpPr>
          <p:cNvPr id="15" name="Freeform 205"/>
          <p:cNvSpPr>
            <a:spLocks noEditPoints="1"/>
          </p:cNvSpPr>
          <p:nvPr/>
        </p:nvSpPr>
        <p:spPr bwMode="auto">
          <a:xfrm>
            <a:off x="3311377" y="2253918"/>
            <a:ext cx="276897" cy="249750"/>
          </a:xfrm>
          <a:custGeom>
            <a:avLst/>
            <a:gdLst>
              <a:gd name="T0" fmla="*/ 21 w 29"/>
              <a:gd name="T1" fmla="*/ 9 h 26"/>
              <a:gd name="T2" fmla="*/ 29 w 29"/>
              <a:gd name="T3" fmla="*/ 9 h 26"/>
              <a:gd name="T4" fmla="*/ 29 w 29"/>
              <a:gd name="T5" fmla="*/ 10 h 26"/>
              <a:gd name="T6" fmla="*/ 22 w 29"/>
              <a:gd name="T7" fmla="*/ 11 h 26"/>
              <a:gd name="T8" fmla="*/ 28 w 29"/>
              <a:gd name="T9" fmla="*/ 23 h 26"/>
              <a:gd name="T10" fmla="*/ 28 w 29"/>
              <a:gd name="T11" fmla="*/ 11 h 26"/>
              <a:gd name="T12" fmla="*/ 23 w 29"/>
              <a:gd name="T13" fmla="*/ 11 h 26"/>
              <a:gd name="T14" fmla="*/ 23 w 29"/>
              <a:gd name="T15" fmla="*/ 24 h 26"/>
              <a:gd name="T16" fmla="*/ 28 w 29"/>
              <a:gd name="T17" fmla="*/ 23 h 26"/>
              <a:gd name="T18" fmla="*/ 0 w 29"/>
              <a:gd name="T19" fmla="*/ 9 h 26"/>
              <a:gd name="T20" fmla="*/ 8 w 29"/>
              <a:gd name="T21" fmla="*/ 9 h 26"/>
              <a:gd name="T22" fmla="*/ 8 w 29"/>
              <a:gd name="T23" fmla="*/ 10 h 26"/>
              <a:gd name="T24" fmla="*/ 1 w 29"/>
              <a:gd name="T25" fmla="*/ 11 h 26"/>
              <a:gd name="T26" fmla="*/ 1 w 29"/>
              <a:gd name="T27" fmla="*/ 6 h 26"/>
              <a:gd name="T28" fmla="*/ 15 w 29"/>
              <a:gd name="T29" fmla="*/ 0 h 26"/>
              <a:gd name="T30" fmla="*/ 29 w 29"/>
              <a:gd name="T31" fmla="*/ 7 h 26"/>
              <a:gd name="T32" fmla="*/ 29 w 29"/>
              <a:gd name="T33" fmla="*/ 8 h 26"/>
              <a:gd name="T34" fmla="*/ 0 w 29"/>
              <a:gd name="T35" fmla="*/ 8 h 26"/>
              <a:gd name="T36" fmla="*/ 1 w 29"/>
              <a:gd name="T37" fmla="*/ 6 h 26"/>
              <a:gd name="T38" fmla="*/ 25 w 29"/>
              <a:gd name="T39" fmla="*/ 6 h 26"/>
              <a:gd name="T40" fmla="*/ 25 w 29"/>
              <a:gd name="T41" fmla="*/ 6 h 26"/>
              <a:gd name="T42" fmla="*/ 15 w 29"/>
              <a:gd name="T43" fmla="*/ 2 h 26"/>
              <a:gd name="T44" fmla="*/ 5 w 29"/>
              <a:gd name="T45" fmla="*/ 6 h 26"/>
              <a:gd name="T46" fmla="*/ 0 w 29"/>
              <a:gd name="T47" fmla="*/ 26 h 26"/>
              <a:gd name="T48" fmla="*/ 1 w 29"/>
              <a:gd name="T49" fmla="*/ 24 h 26"/>
              <a:gd name="T50" fmla="*/ 29 w 29"/>
              <a:gd name="T51" fmla="*/ 25 h 26"/>
              <a:gd name="T52" fmla="*/ 29 w 29"/>
              <a:gd name="T53" fmla="*/ 26 h 26"/>
              <a:gd name="T54" fmla="*/ 0 w 29"/>
              <a:gd name="T55" fmla="*/ 26 h 26"/>
              <a:gd name="T56" fmla="*/ 7 w 29"/>
              <a:gd name="T57" fmla="*/ 11 h 26"/>
              <a:gd name="T58" fmla="*/ 2 w 29"/>
              <a:gd name="T59" fmla="*/ 11 h 26"/>
              <a:gd name="T60" fmla="*/ 2 w 29"/>
              <a:gd name="T61" fmla="*/ 23 h 26"/>
              <a:gd name="T62" fmla="*/ 7 w 29"/>
              <a:gd name="T63" fmla="*/ 24 h 26"/>
              <a:gd name="T64" fmla="*/ 11 w 29"/>
              <a:gd name="T65" fmla="*/ 10 h 26"/>
              <a:gd name="T66" fmla="*/ 11 w 29"/>
              <a:gd name="T67" fmla="*/ 9 h 26"/>
              <a:gd name="T68" fmla="*/ 19 w 29"/>
              <a:gd name="T69" fmla="*/ 9 h 26"/>
              <a:gd name="T70" fmla="*/ 18 w 29"/>
              <a:gd name="T71" fmla="*/ 11 h 26"/>
              <a:gd name="T72" fmla="*/ 11 w 29"/>
              <a:gd name="T73" fmla="*/ 10 h 26"/>
              <a:gd name="T74" fmla="*/ 17 w 29"/>
              <a:gd name="T75" fmla="*/ 11 h 26"/>
              <a:gd name="T76" fmla="*/ 12 w 29"/>
              <a:gd name="T77" fmla="*/ 11 h 26"/>
              <a:gd name="T78" fmla="*/ 12 w 29"/>
              <a:gd name="T79" fmla="*/ 23 h 26"/>
              <a:gd name="T80" fmla="*/ 17 w 29"/>
              <a:gd name="T81"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 h="26">
                <a:moveTo>
                  <a:pt x="21" y="10"/>
                </a:moveTo>
                <a:cubicBezTo>
                  <a:pt x="21" y="9"/>
                  <a:pt x="21" y="9"/>
                  <a:pt x="21" y="9"/>
                </a:cubicBezTo>
                <a:cubicBezTo>
                  <a:pt x="21" y="9"/>
                  <a:pt x="21" y="9"/>
                  <a:pt x="22" y="9"/>
                </a:cubicBezTo>
                <a:cubicBezTo>
                  <a:pt x="29" y="9"/>
                  <a:pt x="29" y="9"/>
                  <a:pt x="29" y="9"/>
                </a:cubicBezTo>
                <a:cubicBezTo>
                  <a:pt x="29" y="9"/>
                  <a:pt x="29" y="9"/>
                  <a:pt x="29" y="9"/>
                </a:cubicBezTo>
                <a:cubicBezTo>
                  <a:pt x="29" y="10"/>
                  <a:pt x="29" y="10"/>
                  <a:pt x="29" y="10"/>
                </a:cubicBezTo>
                <a:cubicBezTo>
                  <a:pt x="29" y="10"/>
                  <a:pt x="29" y="11"/>
                  <a:pt x="29" y="11"/>
                </a:cubicBezTo>
                <a:cubicBezTo>
                  <a:pt x="22" y="11"/>
                  <a:pt x="22" y="11"/>
                  <a:pt x="22" y="11"/>
                </a:cubicBezTo>
                <a:cubicBezTo>
                  <a:pt x="21" y="11"/>
                  <a:pt x="21" y="10"/>
                  <a:pt x="21" y="10"/>
                </a:cubicBezTo>
                <a:close/>
                <a:moveTo>
                  <a:pt x="28" y="23"/>
                </a:moveTo>
                <a:cubicBezTo>
                  <a:pt x="28" y="11"/>
                  <a:pt x="28" y="11"/>
                  <a:pt x="28" y="11"/>
                </a:cubicBezTo>
                <a:cubicBezTo>
                  <a:pt x="28" y="11"/>
                  <a:pt x="28" y="11"/>
                  <a:pt x="28" y="11"/>
                </a:cubicBezTo>
                <a:cubicBezTo>
                  <a:pt x="23" y="11"/>
                  <a:pt x="23" y="11"/>
                  <a:pt x="23" y="11"/>
                </a:cubicBezTo>
                <a:cubicBezTo>
                  <a:pt x="23" y="11"/>
                  <a:pt x="23" y="11"/>
                  <a:pt x="23" y="11"/>
                </a:cubicBezTo>
                <a:cubicBezTo>
                  <a:pt x="23" y="23"/>
                  <a:pt x="23" y="23"/>
                  <a:pt x="23" y="23"/>
                </a:cubicBezTo>
                <a:cubicBezTo>
                  <a:pt x="23" y="24"/>
                  <a:pt x="23" y="24"/>
                  <a:pt x="23" y="24"/>
                </a:cubicBezTo>
                <a:cubicBezTo>
                  <a:pt x="28" y="24"/>
                  <a:pt x="28" y="24"/>
                  <a:pt x="28" y="24"/>
                </a:cubicBezTo>
                <a:cubicBezTo>
                  <a:pt x="28" y="24"/>
                  <a:pt x="28" y="24"/>
                  <a:pt x="28" y="23"/>
                </a:cubicBezTo>
                <a:close/>
                <a:moveTo>
                  <a:pt x="0" y="10"/>
                </a:moveTo>
                <a:cubicBezTo>
                  <a:pt x="0" y="9"/>
                  <a:pt x="0" y="9"/>
                  <a:pt x="0" y="9"/>
                </a:cubicBezTo>
                <a:cubicBezTo>
                  <a:pt x="0" y="9"/>
                  <a:pt x="1" y="9"/>
                  <a:pt x="1" y="9"/>
                </a:cubicBezTo>
                <a:cubicBezTo>
                  <a:pt x="8" y="9"/>
                  <a:pt x="8" y="9"/>
                  <a:pt x="8" y="9"/>
                </a:cubicBezTo>
                <a:cubicBezTo>
                  <a:pt x="8" y="9"/>
                  <a:pt x="8" y="9"/>
                  <a:pt x="8" y="9"/>
                </a:cubicBezTo>
                <a:cubicBezTo>
                  <a:pt x="8" y="10"/>
                  <a:pt x="8" y="10"/>
                  <a:pt x="8" y="10"/>
                </a:cubicBezTo>
                <a:cubicBezTo>
                  <a:pt x="8" y="10"/>
                  <a:pt x="8" y="11"/>
                  <a:pt x="8" y="11"/>
                </a:cubicBezTo>
                <a:cubicBezTo>
                  <a:pt x="1" y="11"/>
                  <a:pt x="1" y="11"/>
                  <a:pt x="1" y="11"/>
                </a:cubicBezTo>
                <a:cubicBezTo>
                  <a:pt x="1" y="11"/>
                  <a:pt x="0" y="10"/>
                  <a:pt x="0" y="10"/>
                </a:cubicBezTo>
                <a:close/>
                <a:moveTo>
                  <a:pt x="1" y="6"/>
                </a:moveTo>
                <a:cubicBezTo>
                  <a:pt x="14" y="0"/>
                  <a:pt x="14" y="0"/>
                  <a:pt x="14" y="0"/>
                </a:cubicBezTo>
                <a:cubicBezTo>
                  <a:pt x="15" y="0"/>
                  <a:pt x="15" y="0"/>
                  <a:pt x="15" y="0"/>
                </a:cubicBezTo>
                <a:cubicBezTo>
                  <a:pt x="29" y="6"/>
                  <a:pt x="29" y="6"/>
                  <a:pt x="29" y="6"/>
                </a:cubicBezTo>
                <a:cubicBezTo>
                  <a:pt x="29" y="7"/>
                  <a:pt x="29" y="7"/>
                  <a:pt x="29" y="7"/>
                </a:cubicBezTo>
                <a:cubicBezTo>
                  <a:pt x="29" y="8"/>
                  <a:pt x="29" y="8"/>
                  <a:pt x="29" y="8"/>
                </a:cubicBezTo>
                <a:cubicBezTo>
                  <a:pt x="29" y="8"/>
                  <a:pt x="29" y="8"/>
                  <a:pt x="29" y="8"/>
                </a:cubicBezTo>
                <a:cubicBezTo>
                  <a:pt x="1" y="8"/>
                  <a:pt x="1" y="8"/>
                  <a:pt x="1" y="8"/>
                </a:cubicBezTo>
                <a:cubicBezTo>
                  <a:pt x="1" y="8"/>
                  <a:pt x="0" y="8"/>
                  <a:pt x="0" y="8"/>
                </a:cubicBezTo>
                <a:cubicBezTo>
                  <a:pt x="0" y="7"/>
                  <a:pt x="0" y="7"/>
                  <a:pt x="0" y="7"/>
                </a:cubicBezTo>
                <a:cubicBezTo>
                  <a:pt x="0" y="7"/>
                  <a:pt x="1" y="7"/>
                  <a:pt x="1" y="6"/>
                </a:cubicBezTo>
                <a:close/>
                <a:moveTo>
                  <a:pt x="5" y="6"/>
                </a:moveTo>
                <a:cubicBezTo>
                  <a:pt x="25" y="6"/>
                  <a:pt x="25" y="6"/>
                  <a:pt x="25" y="6"/>
                </a:cubicBezTo>
                <a:cubicBezTo>
                  <a:pt x="25" y="6"/>
                  <a:pt x="25" y="6"/>
                  <a:pt x="25" y="6"/>
                </a:cubicBezTo>
                <a:cubicBezTo>
                  <a:pt x="25" y="6"/>
                  <a:pt x="25" y="6"/>
                  <a:pt x="25" y="6"/>
                </a:cubicBezTo>
                <a:cubicBezTo>
                  <a:pt x="15" y="2"/>
                  <a:pt x="15" y="2"/>
                  <a:pt x="15" y="2"/>
                </a:cubicBezTo>
                <a:cubicBezTo>
                  <a:pt x="15" y="2"/>
                  <a:pt x="15" y="2"/>
                  <a:pt x="15" y="2"/>
                </a:cubicBezTo>
                <a:cubicBezTo>
                  <a:pt x="5" y="6"/>
                  <a:pt x="5" y="6"/>
                  <a:pt x="5" y="6"/>
                </a:cubicBezTo>
                <a:cubicBezTo>
                  <a:pt x="5" y="6"/>
                  <a:pt x="5" y="6"/>
                  <a:pt x="5" y="6"/>
                </a:cubicBezTo>
                <a:cubicBezTo>
                  <a:pt x="5" y="6"/>
                  <a:pt x="5" y="6"/>
                  <a:pt x="5" y="6"/>
                </a:cubicBezTo>
                <a:close/>
                <a:moveTo>
                  <a:pt x="0" y="26"/>
                </a:moveTo>
                <a:cubicBezTo>
                  <a:pt x="0" y="25"/>
                  <a:pt x="0" y="25"/>
                  <a:pt x="0" y="25"/>
                </a:cubicBezTo>
                <a:cubicBezTo>
                  <a:pt x="0" y="24"/>
                  <a:pt x="1" y="24"/>
                  <a:pt x="1" y="24"/>
                </a:cubicBezTo>
                <a:cubicBezTo>
                  <a:pt x="29" y="24"/>
                  <a:pt x="29" y="24"/>
                  <a:pt x="29" y="24"/>
                </a:cubicBezTo>
                <a:cubicBezTo>
                  <a:pt x="29" y="24"/>
                  <a:pt x="29" y="24"/>
                  <a:pt x="29" y="25"/>
                </a:cubicBezTo>
                <a:cubicBezTo>
                  <a:pt x="29" y="26"/>
                  <a:pt x="29" y="26"/>
                  <a:pt x="29" y="26"/>
                </a:cubicBezTo>
                <a:cubicBezTo>
                  <a:pt x="29" y="26"/>
                  <a:pt x="29" y="26"/>
                  <a:pt x="29" y="26"/>
                </a:cubicBezTo>
                <a:cubicBezTo>
                  <a:pt x="1" y="26"/>
                  <a:pt x="1" y="26"/>
                  <a:pt x="1" y="26"/>
                </a:cubicBezTo>
                <a:cubicBezTo>
                  <a:pt x="1" y="26"/>
                  <a:pt x="0" y="26"/>
                  <a:pt x="0" y="26"/>
                </a:cubicBezTo>
                <a:close/>
                <a:moveTo>
                  <a:pt x="7" y="23"/>
                </a:moveTo>
                <a:cubicBezTo>
                  <a:pt x="7" y="11"/>
                  <a:pt x="7" y="11"/>
                  <a:pt x="7" y="11"/>
                </a:cubicBezTo>
                <a:cubicBezTo>
                  <a:pt x="7" y="11"/>
                  <a:pt x="7" y="11"/>
                  <a:pt x="7" y="11"/>
                </a:cubicBezTo>
                <a:cubicBezTo>
                  <a:pt x="2" y="11"/>
                  <a:pt x="2" y="11"/>
                  <a:pt x="2" y="11"/>
                </a:cubicBezTo>
                <a:cubicBezTo>
                  <a:pt x="2" y="11"/>
                  <a:pt x="2" y="11"/>
                  <a:pt x="2" y="11"/>
                </a:cubicBezTo>
                <a:cubicBezTo>
                  <a:pt x="2" y="23"/>
                  <a:pt x="2" y="23"/>
                  <a:pt x="2" y="23"/>
                </a:cubicBezTo>
                <a:cubicBezTo>
                  <a:pt x="2" y="24"/>
                  <a:pt x="2" y="24"/>
                  <a:pt x="2" y="24"/>
                </a:cubicBezTo>
                <a:cubicBezTo>
                  <a:pt x="7" y="24"/>
                  <a:pt x="7" y="24"/>
                  <a:pt x="7" y="24"/>
                </a:cubicBezTo>
                <a:cubicBezTo>
                  <a:pt x="7" y="24"/>
                  <a:pt x="7" y="24"/>
                  <a:pt x="7" y="23"/>
                </a:cubicBezTo>
                <a:close/>
                <a:moveTo>
                  <a:pt x="11" y="10"/>
                </a:moveTo>
                <a:cubicBezTo>
                  <a:pt x="11" y="9"/>
                  <a:pt x="11" y="9"/>
                  <a:pt x="11" y="9"/>
                </a:cubicBezTo>
                <a:cubicBezTo>
                  <a:pt x="11" y="9"/>
                  <a:pt x="11" y="9"/>
                  <a:pt x="11" y="9"/>
                </a:cubicBezTo>
                <a:cubicBezTo>
                  <a:pt x="18" y="9"/>
                  <a:pt x="18" y="9"/>
                  <a:pt x="18" y="9"/>
                </a:cubicBezTo>
                <a:cubicBezTo>
                  <a:pt x="19" y="9"/>
                  <a:pt x="19" y="9"/>
                  <a:pt x="19" y="9"/>
                </a:cubicBezTo>
                <a:cubicBezTo>
                  <a:pt x="19" y="10"/>
                  <a:pt x="19" y="10"/>
                  <a:pt x="19" y="10"/>
                </a:cubicBezTo>
                <a:cubicBezTo>
                  <a:pt x="19" y="10"/>
                  <a:pt x="19" y="11"/>
                  <a:pt x="18" y="11"/>
                </a:cubicBezTo>
                <a:cubicBezTo>
                  <a:pt x="11" y="11"/>
                  <a:pt x="11" y="11"/>
                  <a:pt x="11" y="11"/>
                </a:cubicBezTo>
                <a:cubicBezTo>
                  <a:pt x="11" y="11"/>
                  <a:pt x="11" y="10"/>
                  <a:pt x="11" y="10"/>
                </a:cubicBezTo>
                <a:close/>
                <a:moveTo>
                  <a:pt x="17" y="23"/>
                </a:moveTo>
                <a:cubicBezTo>
                  <a:pt x="17" y="11"/>
                  <a:pt x="17" y="11"/>
                  <a:pt x="17" y="11"/>
                </a:cubicBezTo>
                <a:cubicBezTo>
                  <a:pt x="17" y="11"/>
                  <a:pt x="17" y="11"/>
                  <a:pt x="17" y="11"/>
                </a:cubicBezTo>
                <a:cubicBezTo>
                  <a:pt x="12" y="11"/>
                  <a:pt x="12" y="11"/>
                  <a:pt x="12" y="11"/>
                </a:cubicBezTo>
                <a:cubicBezTo>
                  <a:pt x="12" y="11"/>
                  <a:pt x="12" y="11"/>
                  <a:pt x="12" y="11"/>
                </a:cubicBezTo>
                <a:cubicBezTo>
                  <a:pt x="12" y="23"/>
                  <a:pt x="12" y="23"/>
                  <a:pt x="12" y="23"/>
                </a:cubicBezTo>
                <a:cubicBezTo>
                  <a:pt x="12" y="24"/>
                  <a:pt x="12" y="24"/>
                  <a:pt x="12" y="24"/>
                </a:cubicBezTo>
                <a:cubicBezTo>
                  <a:pt x="17" y="24"/>
                  <a:pt x="17" y="24"/>
                  <a:pt x="17" y="24"/>
                </a:cubicBezTo>
                <a:cubicBezTo>
                  <a:pt x="17" y="24"/>
                  <a:pt x="17" y="24"/>
                  <a:pt x="17" y="23"/>
                </a:cubicBezTo>
                <a:close/>
              </a:path>
            </a:pathLst>
          </a:custGeom>
          <a:solidFill>
            <a:schemeClr val="bg1"/>
          </a:solidFill>
          <a:ln>
            <a:noFill/>
          </a:ln>
        </p:spPr>
        <p:txBody>
          <a:bodyPr vert="horz" wrap="square" lIns="121889" tIns="60944" rIns="121889" bIns="60944" numCol="1" anchor="t" anchorCtr="0" compatLnSpc="1">
            <a:prstTxWarp prst="textNoShape">
              <a:avLst/>
            </a:prstTxWarp>
          </a:bodyPr>
          <a:lstStyle/>
          <a:p>
            <a:endParaRPr lang="en-US" sz="1866"/>
          </a:p>
        </p:txBody>
      </p:sp>
      <p:grpSp>
        <p:nvGrpSpPr>
          <p:cNvPr id="16" name="Group 15"/>
          <p:cNvGrpSpPr/>
          <p:nvPr/>
        </p:nvGrpSpPr>
        <p:grpSpPr>
          <a:xfrm>
            <a:off x="3123877" y="3065215"/>
            <a:ext cx="649423" cy="649423"/>
            <a:chOff x="5354389" y="1349194"/>
            <a:chExt cx="1108482" cy="1108482"/>
          </a:xfrm>
        </p:grpSpPr>
        <p:sp>
          <p:nvSpPr>
            <p:cNvPr id="17" name="Oval 16"/>
            <p:cNvSpPr/>
            <p:nvPr/>
          </p:nvSpPr>
          <p:spPr>
            <a:xfrm>
              <a:off x="5354389" y="1349194"/>
              <a:ext cx="1108482" cy="1108482"/>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5429540" y="1424345"/>
              <a:ext cx="958180" cy="958180"/>
            </a:xfrm>
            <a:prstGeom prst="ellipse">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Freeform 201"/>
          <p:cNvSpPr>
            <a:spLocks noEditPoints="1"/>
          </p:cNvSpPr>
          <p:nvPr/>
        </p:nvSpPr>
        <p:spPr bwMode="auto">
          <a:xfrm>
            <a:off x="3318195" y="3262125"/>
            <a:ext cx="307663" cy="260608"/>
          </a:xfrm>
          <a:custGeom>
            <a:avLst/>
            <a:gdLst>
              <a:gd name="T0" fmla="*/ 11 w 32"/>
              <a:gd name="T1" fmla="*/ 3 h 27"/>
              <a:gd name="T2" fmla="*/ 14 w 32"/>
              <a:gd name="T3" fmla="*/ 3 h 27"/>
              <a:gd name="T4" fmla="*/ 10 w 32"/>
              <a:gd name="T5" fmla="*/ 16 h 27"/>
              <a:gd name="T6" fmla="*/ 0 w 32"/>
              <a:gd name="T7" fmla="*/ 27 h 27"/>
              <a:gd name="T8" fmla="*/ 0 w 32"/>
              <a:gd name="T9" fmla="*/ 25 h 27"/>
              <a:gd name="T10" fmla="*/ 32 w 32"/>
              <a:gd name="T11" fmla="*/ 26 h 27"/>
              <a:gd name="T12" fmla="*/ 32 w 32"/>
              <a:gd name="T13" fmla="*/ 27 h 27"/>
              <a:gd name="T14" fmla="*/ 0 w 32"/>
              <a:gd name="T15" fmla="*/ 27 h 27"/>
              <a:gd name="T16" fmla="*/ 5 w 32"/>
              <a:gd name="T17" fmla="*/ 0 h 27"/>
              <a:gd name="T18" fmla="*/ 2 w 32"/>
              <a:gd name="T19" fmla="*/ 1 h 27"/>
              <a:gd name="T20" fmla="*/ 6 w 32"/>
              <a:gd name="T21" fmla="*/ 24 h 27"/>
              <a:gd name="T22" fmla="*/ 26 w 32"/>
              <a:gd name="T23" fmla="*/ 0 h 27"/>
              <a:gd name="T24" fmla="*/ 28 w 32"/>
              <a:gd name="T25" fmla="*/ 4 h 27"/>
              <a:gd name="T26" fmla="*/ 19 w 32"/>
              <a:gd name="T27" fmla="*/ 4 h 27"/>
              <a:gd name="T28" fmla="*/ 19 w 32"/>
              <a:gd name="T29" fmla="*/ 3 h 27"/>
              <a:gd name="T30" fmla="*/ 22 w 32"/>
              <a:gd name="T31" fmla="*/ 2 h 27"/>
              <a:gd name="T32" fmla="*/ 24 w 32"/>
              <a:gd name="T33" fmla="*/ 1 h 27"/>
              <a:gd name="T34" fmla="*/ 7 w 32"/>
              <a:gd name="T35" fmla="*/ 24 h 27"/>
              <a:gd name="T36" fmla="*/ 31 w 32"/>
              <a:gd name="T37" fmla="*/ 16 h 27"/>
              <a:gd name="T38" fmla="*/ 23 w 32"/>
              <a:gd name="T39" fmla="*/ 17 h 27"/>
              <a:gd name="T40" fmla="*/ 15 w 32"/>
              <a:gd name="T41" fmla="*/ 17 h 27"/>
              <a:gd name="T42" fmla="*/ 7 w 32"/>
              <a:gd name="T43" fmla="*/ 17 h 27"/>
              <a:gd name="T44" fmla="*/ 7 w 32"/>
              <a:gd name="T45" fmla="*/ 24 h 27"/>
              <a:gd name="T46" fmla="*/ 24 w 32"/>
              <a:gd name="T47" fmla="*/ 19 h 27"/>
              <a:gd name="T48" fmla="*/ 29 w 32"/>
              <a:gd name="T49" fmla="*/ 21 h 27"/>
              <a:gd name="T50" fmla="*/ 9 w 32"/>
              <a:gd name="T51" fmla="*/ 21 h 27"/>
              <a:gd name="T52" fmla="*/ 14 w 32"/>
              <a:gd name="T53" fmla="*/ 19 h 27"/>
              <a:gd name="T54" fmla="*/ 9 w 32"/>
              <a:gd name="T55" fmla="*/ 21 h 27"/>
              <a:gd name="T56" fmla="*/ 17 w 32"/>
              <a:gd name="T57" fmla="*/ 19 h 27"/>
              <a:gd name="T58" fmla="*/ 22 w 32"/>
              <a:gd name="T59" fmla="*/ 21 h 27"/>
              <a:gd name="T60" fmla="*/ 18 w 32"/>
              <a:gd name="T61" fmla="*/ 6 h 27"/>
              <a:gd name="T62" fmla="*/ 21 w 32"/>
              <a:gd name="T63" fmla="*/ 5 h 27"/>
              <a:gd name="T64" fmla="*/ 22 w 32"/>
              <a:gd name="T65" fmla="*/ 15 h 27"/>
              <a:gd name="T66" fmla="*/ 17 w 32"/>
              <a:gd name="T67"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 h="27">
                <a:moveTo>
                  <a:pt x="10" y="3"/>
                </a:moveTo>
                <a:cubicBezTo>
                  <a:pt x="10" y="3"/>
                  <a:pt x="10" y="3"/>
                  <a:pt x="11" y="3"/>
                </a:cubicBezTo>
                <a:cubicBezTo>
                  <a:pt x="13" y="3"/>
                  <a:pt x="13" y="3"/>
                  <a:pt x="13" y="3"/>
                </a:cubicBezTo>
                <a:cubicBezTo>
                  <a:pt x="14" y="3"/>
                  <a:pt x="14" y="3"/>
                  <a:pt x="14" y="3"/>
                </a:cubicBezTo>
                <a:cubicBezTo>
                  <a:pt x="14" y="7"/>
                  <a:pt x="14" y="11"/>
                  <a:pt x="14" y="15"/>
                </a:cubicBezTo>
                <a:cubicBezTo>
                  <a:pt x="10" y="16"/>
                  <a:pt x="10" y="16"/>
                  <a:pt x="10" y="16"/>
                </a:cubicBezTo>
                <a:cubicBezTo>
                  <a:pt x="10" y="12"/>
                  <a:pt x="10" y="7"/>
                  <a:pt x="10" y="3"/>
                </a:cubicBezTo>
                <a:close/>
                <a:moveTo>
                  <a:pt x="0" y="27"/>
                </a:moveTo>
                <a:cubicBezTo>
                  <a:pt x="0" y="26"/>
                  <a:pt x="0" y="26"/>
                  <a:pt x="0" y="26"/>
                </a:cubicBezTo>
                <a:cubicBezTo>
                  <a:pt x="0" y="25"/>
                  <a:pt x="0" y="25"/>
                  <a:pt x="0" y="25"/>
                </a:cubicBezTo>
                <a:cubicBezTo>
                  <a:pt x="32" y="25"/>
                  <a:pt x="32" y="25"/>
                  <a:pt x="32" y="25"/>
                </a:cubicBezTo>
                <a:cubicBezTo>
                  <a:pt x="32" y="25"/>
                  <a:pt x="32" y="25"/>
                  <a:pt x="32" y="26"/>
                </a:cubicBezTo>
                <a:cubicBezTo>
                  <a:pt x="32" y="27"/>
                  <a:pt x="32" y="27"/>
                  <a:pt x="32" y="27"/>
                </a:cubicBezTo>
                <a:cubicBezTo>
                  <a:pt x="32" y="27"/>
                  <a:pt x="32" y="27"/>
                  <a:pt x="32" y="27"/>
                </a:cubicBezTo>
                <a:cubicBezTo>
                  <a:pt x="0" y="27"/>
                  <a:pt x="0" y="27"/>
                  <a:pt x="0" y="27"/>
                </a:cubicBezTo>
                <a:cubicBezTo>
                  <a:pt x="0" y="27"/>
                  <a:pt x="0" y="27"/>
                  <a:pt x="0" y="27"/>
                </a:cubicBezTo>
                <a:close/>
                <a:moveTo>
                  <a:pt x="5" y="1"/>
                </a:moveTo>
                <a:cubicBezTo>
                  <a:pt x="5" y="0"/>
                  <a:pt x="5" y="0"/>
                  <a:pt x="5" y="0"/>
                </a:cubicBezTo>
                <a:cubicBezTo>
                  <a:pt x="2" y="0"/>
                  <a:pt x="2" y="0"/>
                  <a:pt x="2" y="0"/>
                </a:cubicBezTo>
                <a:cubicBezTo>
                  <a:pt x="2" y="0"/>
                  <a:pt x="2" y="0"/>
                  <a:pt x="2" y="1"/>
                </a:cubicBezTo>
                <a:cubicBezTo>
                  <a:pt x="1" y="9"/>
                  <a:pt x="1" y="17"/>
                  <a:pt x="0" y="24"/>
                </a:cubicBezTo>
                <a:cubicBezTo>
                  <a:pt x="6" y="24"/>
                  <a:pt x="6" y="24"/>
                  <a:pt x="6" y="24"/>
                </a:cubicBezTo>
                <a:cubicBezTo>
                  <a:pt x="6" y="17"/>
                  <a:pt x="6" y="9"/>
                  <a:pt x="5" y="1"/>
                </a:cubicBezTo>
                <a:close/>
                <a:moveTo>
                  <a:pt x="26" y="0"/>
                </a:moveTo>
                <a:cubicBezTo>
                  <a:pt x="27" y="0"/>
                  <a:pt x="28" y="1"/>
                  <a:pt x="28" y="3"/>
                </a:cubicBezTo>
                <a:cubicBezTo>
                  <a:pt x="28" y="3"/>
                  <a:pt x="28" y="4"/>
                  <a:pt x="28" y="4"/>
                </a:cubicBezTo>
                <a:cubicBezTo>
                  <a:pt x="28" y="4"/>
                  <a:pt x="28" y="4"/>
                  <a:pt x="27" y="4"/>
                </a:cubicBezTo>
                <a:cubicBezTo>
                  <a:pt x="19" y="4"/>
                  <a:pt x="19" y="4"/>
                  <a:pt x="19" y="4"/>
                </a:cubicBezTo>
                <a:cubicBezTo>
                  <a:pt x="19" y="4"/>
                  <a:pt x="19" y="4"/>
                  <a:pt x="19" y="4"/>
                </a:cubicBezTo>
                <a:cubicBezTo>
                  <a:pt x="19" y="4"/>
                  <a:pt x="19" y="4"/>
                  <a:pt x="19" y="3"/>
                </a:cubicBezTo>
                <a:cubicBezTo>
                  <a:pt x="19" y="2"/>
                  <a:pt x="20" y="2"/>
                  <a:pt x="21" y="2"/>
                </a:cubicBezTo>
                <a:cubicBezTo>
                  <a:pt x="22" y="2"/>
                  <a:pt x="22" y="2"/>
                  <a:pt x="22" y="2"/>
                </a:cubicBezTo>
                <a:cubicBezTo>
                  <a:pt x="22" y="2"/>
                  <a:pt x="23" y="1"/>
                  <a:pt x="23" y="1"/>
                </a:cubicBezTo>
                <a:cubicBezTo>
                  <a:pt x="23" y="1"/>
                  <a:pt x="23" y="1"/>
                  <a:pt x="24" y="1"/>
                </a:cubicBezTo>
                <a:cubicBezTo>
                  <a:pt x="24" y="1"/>
                  <a:pt x="25" y="0"/>
                  <a:pt x="26" y="0"/>
                </a:cubicBezTo>
                <a:close/>
                <a:moveTo>
                  <a:pt x="7" y="24"/>
                </a:moveTo>
                <a:cubicBezTo>
                  <a:pt x="15" y="24"/>
                  <a:pt x="23" y="24"/>
                  <a:pt x="31" y="24"/>
                </a:cubicBezTo>
                <a:cubicBezTo>
                  <a:pt x="31" y="22"/>
                  <a:pt x="31" y="19"/>
                  <a:pt x="31" y="16"/>
                </a:cubicBezTo>
                <a:cubicBezTo>
                  <a:pt x="31" y="16"/>
                  <a:pt x="31" y="16"/>
                  <a:pt x="31" y="16"/>
                </a:cubicBezTo>
                <a:cubicBezTo>
                  <a:pt x="23" y="17"/>
                  <a:pt x="23" y="17"/>
                  <a:pt x="23" y="17"/>
                </a:cubicBezTo>
                <a:cubicBezTo>
                  <a:pt x="23" y="16"/>
                  <a:pt x="23" y="16"/>
                  <a:pt x="23" y="16"/>
                </a:cubicBezTo>
                <a:cubicBezTo>
                  <a:pt x="15" y="17"/>
                  <a:pt x="15" y="17"/>
                  <a:pt x="15" y="17"/>
                </a:cubicBezTo>
                <a:cubicBezTo>
                  <a:pt x="15" y="16"/>
                  <a:pt x="15" y="16"/>
                  <a:pt x="15" y="16"/>
                </a:cubicBezTo>
                <a:cubicBezTo>
                  <a:pt x="7" y="17"/>
                  <a:pt x="7" y="17"/>
                  <a:pt x="7" y="17"/>
                </a:cubicBezTo>
                <a:cubicBezTo>
                  <a:pt x="7" y="17"/>
                  <a:pt x="7" y="18"/>
                  <a:pt x="7" y="18"/>
                </a:cubicBezTo>
                <a:cubicBezTo>
                  <a:pt x="7" y="20"/>
                  <a:pt x="7" y="22"/>
                  <a:pt x="7" y="24"/>
                </a:cubicBezTo>
                <a:close/>
                <a:moveTo>
                  <a:pt x="24" y="21"/>
                </a:moveTo>
                <a:cubicBezTo>
                  <a:pt x="24" y="19"/>
                  <a:pt x="24" y="19"/>
                  <a:pt x="24" y="19"/>
                </a:cubicBezTo>
                <a:cubicBezTo>
                  <a:pt x="29" y="19"/>
                  <a:pt x="29" y="19"/>
                  <a:pt x="29" y="19"/>
                </a:cubicBezTo>
                <a:cubicBezTo>
                  <a:pt x="29" y="21"/>
                  <a:pt x="29" y="21"/>
                  <a:pt x="29" y="21"/>
                </a:cubicBezTo>
                <a:cubicBezTo>
                  <a:pt x="24" y="21"/>
                  <a:pt x="24" y="21"/>
                  <a:pt x="24" y="21"/>
                </a:cubicBezTo>
                <a:close/>
                <a:moveTo>
                  <a:pt x="9" y="21"/>
                </a:moveTo>
                <a:cubicBezTo>
                  <a:pt x="9" y="19"/>
                  <a:pt x="9" y="19"/>
                  <a:pt x="9" y="19"/>
                </a:cubicBezTo>
                <a:cubicBezTo>
                  <a:pt x="14" y="19"/>
                  <a:pt x="14" y="19"/>
                  <a:pt x="14" y="19"/>
                </a:cubicBezTo>
                <a:cubicBezTo>
                  <a:pt x="14" y="21"/>
                  <a:pt x="14" y="21"/>
                  <a:pt x="14" y="21"/>
                </a:cubicBezTo>
                <a:cubicBezTo>
                  <a:pt x="9" y="21"/>
                  <a:pt x="9" y="21"/>
                  <a:pt x="9" y="21"/>
                </a:cubicBezTo>
                <a:close/>
                <a:moveTo>
                  <a:pt x="17" y="21"/>
                </a:moveTo>
                <a:cubicBezTo>
                  <a:pt x="17" y="19"/>
                  <a:pt x="17" y="19"/>
                  <a:pt x="17" y="19"/>
                </a:cubicBezTo>
                <a:cubicBezTo>
                  <a:pt x="22" y="19"/>
                  <a:pt x="22" y="19"/>
                  <a:pt x="22" y="19"/>
                </a:cubicBezTo>
                <a:cubicBezTo>
                  <a:pt x="22" y="21"/>
                  <a:pt x="22" y="21"/>
                  <a:pt x="22" y="21"/>
                </a:cubicBezTo>
                <a:cubicBezTo>
                  <a:pt x="17" y="21"/>
                  <a:pt x="17" y="21"/>
                  <a:pt x="17" y="21"/>
                </a:cubicBezTo>
                <a:close/>
                <a:moveTo>
                  <a:pt x="18" y="6"/>
                </a:moveTo>
                <a:cubicBezTo>
                  <a:pt x="18" y="5"/>
                  <a:pt x="18" y="5"/>
                  <a:pt x="18" y="5"/>
                </a:cubicBezTo>
                <a:cubicBezTo>
                  <a:pt x="21" y="5"/>
                  <a:pt x="21" y="5"/>
                  <a:pt x="21" y="5"/>
                </a:cubicBezTo>
                <a:cubicBezTo>
                  <a:pt x="21" y="5"/>
                  <a:pt x="21" y="5"/>
                  <a:pt x="22" y="6"/>
                </a:cubicBezTo>
                <a:cubicBezTo>
                  <a:pt x="22" y="9"/>
                  <a:pt x="22" y="12"/>
                  <a:pt x="22" y="15"/>
                </a:cubicBezTo>
                <a:cubicBezTo>
                  <a:pt x="17" y="16"/>
                  <a:pt x="17" y="16"/>
                  <a:pt x="17" y="16"/>
                </a:cubicBezTo>
                <a:cubicBezTo>
                  <a:pt x="17" y="16"/>
                  <a:pt x="17" y="15"/>
                  <a:pt x="17" y="15"/>
                </a:cubicBezTo>
                <a:cubicBezTo>
                  <a:pt x="18" y="12"/>
                  <a:pt x="18" y="8"/>
                  <a:pt x="18" y="6"/>
                </a:cubicBezTo>
                <a:close/>
              </a:path>
            </a:pathLst>
          </a:custGeom>
          <a:solidFill>
            <a:schemeClr val="bg1"/>
          </a:solidFill>
          <a:ln>
            <a:noFill/>
          </a:ln>
        </p:spPr>
        <p:txBody>
          <a:bodyPr vert="horz" wrap="square" lIns="121889" tIns="60944" rIns="121889" bIns="60944" numCol="1" anchor="t" anchorCtr="0" compatLnSpc="1">
            <a:prstTxWarp prst="textNoShape">
              <a:avLst/>
            </a:prstTxWarp>
          </a:bodyPr>
          <a:lstStyle/>
          <a:p>
            <a:endParaRPr lang="en-US" sz="1866"/>
          </a:p>
        </p:txBody>
      </p:sp>
      <p:sp>
        <p:nvSpPr>
          <p:cNvPr id="20" name="Google Shape;174;p3"/>
          <p:cNvSpPr txBox="1"/>
          <p:nvPr/>
        </p:nvSpPr>
        <p:spPr>
          <a:xfrm>
            <a:off x="3868875" y="3159115"/>
            <a:ext cx="8094525" cy="461624"/>
          </a:xfrm>
          <a:prstGeom prst="rect">
            <a:avLst/>
          </a:prstGeom>
          <a:noFill/>
          <a:ln>
            <a:noFill/>
          </a:ln>
        </p:spPr>
        <p:txBody>
          <a:bodyPr spcFirstLastPara="1" wrap="square" lIns="91425" tIns="45700" rIns="91425" bIns="45700" anchor="t" anchorCtr="0">
            <a:spAutoFit/>
          </a:bodyPr>
          <a:lstStyle/>
          <a:p>
            <a:pPr lvl="0" defTabSz="914400">
              <a:buClr>
                <a:srgbClr val="000000"/>
              </a:buClr>
              <a:defRPr/>
            </a:pPr>
            <a:r>
              <a:rPr kumimoji="0" lang="vi-VN" sz="24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t>Xây dựng Test Plan </a:t>
            </a:r>
            <a:endParaRPr kumimoji="0" sz="24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endParaRPr>
          </a:p>
        </p:txBody>
      </p:sp>
      <p:grpSp>
        <p:nvGrpSpPr>
          <p:cNvPr id="31" name="Group 30"/>
          <p:cNvGrpSpPr/>
          <p:nvPr/>
        </p:nvGrpSpPr>
        <p:grpSpPr>
          <a:xfrm>
            <a:off x="3167905" y="3994434"/>
            <a:ext cx="649423" cy="649422"/>
            <a:chOff x="5354389" y="1349194"/>
            <a:chExt cx="1108482" cy="1108482"/>
          </a:xfrm>
        </p:grpSpPr>
        <p:sp>
          <p:nvSpPr>
            <p:cNvPr id="32" name="Oval 31"/>
            <p:cNvSpPr/>
            <p:nvPr/>
          </p:nvSpPr>
          <p:spPr>
            <a:xfrm>
              <a:off x="5354389" y="1349194"/>
              <a:ext cx="1108482" cy="1108482"/>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5429539" y="1424349"/>
              <a:ext cx="958180" cy="958181"/>
            </a:xfrm>
            <a:prstGeom prst="ellipse">
              <a:avLst/>
            </a:prstGeom>
            <a:solidFill>
              <a:schemeClr val="accent1">
                <a:lumMod val="50000"/>
              </a:schemeClr>
            </a:solid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4" name="Google Shape;174;p3"/>
          <p:cNvSpPr txBox="1"/>
          <p:nvPr/>
        </p:nvSpPr>
        <p:spPr>
          <a:xfrm>
            <a:off x="3904322" y="4096834"/>
            <a:ext cx="6515097" cy="461624"/>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err="1">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t>Kết</a:t>
            </a:r>
            <a:r>
              <a:rPr kumimoji="0" lang="en-US" sz="2400" b="1" i="0" u="none" strike="noStrike" kern="0" cap="none" spc="0" normalizeH="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t> </a:t>
            </a:r>
            <a:r>
              <a:rPr kumimoji="0" lang="en-US" sz="2400" b="1" i="0" u="none" strike="noStrike" kern="0" cap="none" spc="0" normalizeH="0" noProof="0" dirty="0" err="1">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t>luận</a:t>
            </a:r>
            <a:endParaRPr kumimoji="0" sz="24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endParaRPr>
          </a:p>
        </p:txBody>
      </p:sp>
      <p:sp>
        <p:nvSpPr>
          <p:cNvPr id="36" name="AutoShape 123">
            <a:extLst>
              <a:ext uri="{FF2B5EF4-FFF2-40B4-BE49-F238E27FC236}">
                <a16:creationId xmlns:a16="http://schemas.microsoft.com/office/drawing/2014/main" id="{1F17E50E-B8A0-47F2-827B-5B58BC24DB8F}"/>
              </a:ext>
            </a:extLst>
          </p:cNvPr>
          <p:cNvSpPr>
            <a:spLocks/>
          </p:cNvSpPr>
          <p:nvPr/>
        </p:nvSpPr>
        <p:spPr bwMode="auto">
          <a:xfrm>
            <a:off x="3323504" y="4261227"/>
            <a:ext cx="277812" cy="265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bg1"/>
          </a:solidFill>
          <a:ln>
            <a:noFill/>
          </a:ln>
          <a:effectLst/>
        </p:spPr>
        <p:txBody>
          <a:bodyPr lIns="19048" tIns="19048" rIns="19048" bIns="19048" anchor="ctr"/>
          <a:lstStyle/>
          <a:p>
            <a:pPr defTabSz="171230" eaLnBrk="1" fontAlgn="auto" hangingPunct="1">
              <a:spcBef>
                <a:spcPts val="0"/>
              </a:spcBef>
              <a:spcAft>
                <a:spcPts val="0"/>
              </a:spcAft>
              <a:defRPr/>
            </a:pPr>
            <a:endParaRPr lang="es-ES" sz="1050" dirty="0">
              <a:solidFill>
                <a:srgbClr val="44CEB9"/>
              </a:solidFill>
              <a:effectLst>
                <a:outerShdw blurRad="38100" dist="38100" dir="2700000" algn="tl">
                  <a:srgbClr val="000000"/>
                </a:outerShdw>
              </a:effectLst>
              <a:latin typeface="Gill Sans" charset="0"/>
              <a:cs typeface="Gill Sans" charset="0"/>
              <a:sym typeface="Gill Sans" charset="0"/>
            </a:endParaRPr>
          </a:p>
        </p:txBody>
      </p:sp>
      <p:cxnSp>
        <p:nvCxnSpPr>
          <p:cNvPr id="38" name="Straight Connector 37"/>
          <p:cNvCxnSpPr/>
          <p:nvPr/>
        </p:nvCxnSpPr>
        <p:spPr>
          <a:xfrm>
            <a:off x="4010297" y="959646"/>
            <a:ext cx="7184572" cy="0"/>
          </a:xfrm>
          <a:prstGeom prst="line">
            <a:avLst/>
          </a:prstGeom>
          <a:ln>
            <a:solidFill>
              <a:schemeClr val="accent3">
                <a:alpha val="45000"/>
              </a:schemeClr>
            </a:solidFill>
          </a:ln>
        </p:spPr>
        <p:style>
          <a:lnRef idx="1">
            <a:schemeClr val="accent3"/>
          </a:lnRef>
          <a:fillRef idx="0">
            <a:schemeClr val="accent3"/>
          </a:fillRef>
          <a:effectRef idx="0">
            <a:schemeClr val="accent3"/>
          </a:effectRef>
          <a:fontRef idx="minor">
            <a:schemeClr val="tx1"/>
          </a:fontRef>
        </p:style>
      </p:cxnSp>
      <p:cxnSp>
        <p:nvCxnSpPr>
          <p:cNvPr id="39" name="Straight Connector 38"/>
          <p:cNvCxnSpPr/>
          <p:nvPr/>
        </p:nvCxnSpPr>
        <p:spPr>
          <a:xfrm>
            <a:off x="4010297" y="1948068"/>
            <a:ext cx="7184572" cy="0"/>
          </a:xfrm>
          <a:prstGeom prst="line">
            <a:avLst/>
          </a:prstGeom>
          <a:ln>
            <a:solidFill>
              <a:schemeClr val="accent3">
                <a:alpha val="45000"/>
              </a:schemeClr>
            </a:solidFill>
          </a:ln>
        </p:spPr>
        <p:style>
          <a:lnRef idx="1">
            <a:schemeClr val="accent3"/>
          </a:lnRef>
          <a:fillRef idx="0">
            <a:schemeClr val="accent3"/>
          </a:fillRef>
          <a:effectRef idx="0">
            <a:schemeClr val="accent3"/>
          </a:effectRef>
          <a:fontRef idx="minor">
            <a:schemeClr val="tx1"/>
          </a:fontRef>
        </p:style>
      </p:cxnSp>
      <p:cxnSp>
        <p:nvCxnSpPr>
          <p:cNvPr id="40" name="Straight Connector 39"/>
          <p:cNvCxnSpPr/>
          <p:nvPr/>
        </p:nvCxnSpPr>
        <p:spPr>
          <a:xfrm>
            <a:off x="4010297" y="2888595"/>
            <a:ext cx="7184572" cy="0"/>
          </a:xfrm>
          <a:prstGeom prst="line">
            <a:avLst/>
          </a:prstGeom>
          <a:ln>
            <a:solidFill>
              <a:schemeClr val="accent3">
                <a:alpha val="45000"/>
              </a:schemeClr>
            </a:solidFill>
          </a:ln>
        </p:spPr>
        <p:style>
          <a:lnRef idx="1">
            <a:schemeClr val="accent3"/>
          </a:lnRef>
          <a:fillRef idx="0">
            <a:schemeClr val="accent3"/>
          </a:fillRef>
          <a:effectRef idx="0">
            <a:schemeClr val="accent3"/>
          </a:effectRef>
          <a:fontRef idx="minor">
            <a:schemeClr val="tx1"/>
          </a:fontRef>
        </p:style>
      </p:cxnSp>
      <p:cxnSp>
        <p:nvCxnSpPr>
          <p:cNvPr id="41" name="Straight Connector 40"/>
          <p:cNvCxnSpPr/>
          <p:nvPr/>
        </p:nvCxnSpPr>
        <p:spPr>
          <a:xfrm>
            <a:off x="4010297" y="3868309"/>
            <a:ext cx="7184572" cy="0"/>
          </a:xfrm>
          <a:prstGeom prst="line">
            <a:avLst/>
          </a:prstGeom>
          <a:ln>
            <a:solidFill>
              <a:schemeClr val="accent3">
                <a:alpha val="45000"/>
              </a:schemeClr>
            </a:solidFill>
          </a:ln>
        </p:spPr>
        <p:style>
          <a:lnRef idx="1">
            <a:schemeClr val="accent3"/>
          </a:lnRef>
          <a:fillRef idx="0">
            <a:schemeClr val="accent3"/>
          </a:fillRef>
          <a:effectRef idx="0">
            <a:schemeClr val="accent3"/>
          </a:effectRef>
          <a:fontRef idx="minor">
            <a:schemeClr val="tx1"/>
          </a:fontRef>
        </p:style>
      </p:cxnSp>
      <p:sp>
        <p:nvSpPr>
          <p:cNvPr id="44" name="Google Shape;174;p3"/>
          <p:cNvSpPr txBox="1"/>
          <p:nvPr/>
        </p:nvSpPr>
        <p:spPr>
          <a:xfrm>
            <a:off x="215706" y="386875"/>
            <a:ext cx="2342493" cy="584735"/>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1" i="0" u="none" strike="noStrike" kern="0" cap="none" spc="0" normalizeH="0" baseline="0" noProof="0" dirty="0">
                <a:ln>
                  <a:noFill/>
                </a:ln>
                <a:solidFill>
                  <a:schemeClr val="bg1"/>
                </a:solidFill>
                <a:effectLst/>
                <a:uLnTx/>
                <a:uFillTx/>
                <a:latin typeface="Times New Roman" panose="02020603050405020304" pitchFamily="18" charset="0"/>
                <a:ea typeface="Times New Roman"/>
                <a:cs typeface="Times New Roman" panose="02020603050405020304" pitchFamily="18" charset="0"/>
                <a:sym typeface="Times New Roman"/>
              </a:rPr>
              <a:t>Content</a:t>
            </a:r>
            <a:endParaRPr kumimoji="0" sz="3200" b="1" i="0" u="none" strike="noStrike" kern="0" cap="none" spc="0" normalizeH="0" baseline="0" noProof="0" dirty="0">
              <a:ln>
                <a:noFill/>
              </a:ln>
              <a:solidFill>
                <a:schemeClr val="bg1"/>
              </a:solidFill>
              <a:effectLst/>
              <a:uLnTx/>
              <a:uFillTx/>
              <a:latin typeface="Times New Roman" panose="02020603050405020304" pitchFamily="18" charset="0"/>
              <a:ea typeface="Times New Roman"/>
              <a:cs typeface="Times New Roman" panose="02020603050405020304" pitchFamily="18" charset="0"/>
              <a:sym typeface="Times New Roman"/>
            </a:endParaRPr>
          </a:p>
        </p:txBody>
      </p:sp>
      <p:sp>
        <p:nvSpPr>
          <p:cNvPr id="47" name="Block Arc 41">
            <a:extLst>
              <a:ext uri="{FF2B5EF4-FFF2-40B4-BE49-F238E27FC236}">
                <a16:creationId xmlns:a16="http://schemas.microsoft.com/office/drawing/2014/main" id="{B3B25E34-8ABE-4D0C-9A57-89485104BAD1}"/>
              </a:ext>
            </a:extLst>
          </p:cNvPr>
          <p:cNvSpPr/>
          <p:nvPr/>
        </p:nvSpPr>
        <p:spPr>
          <a:xfrm>
            <a:off x="3272714" y="1222709"/>
            <a:ext cx="379392" cy="428255"/>
          </a:xfrm>
          <a:custGeom>
            <a:avLst/>
            <a:gdLst/>
            <a:ahLst/>
            <a:cxnLst/>
            <a:rect l="l" t="t" r="r" b="b"/>
            <a:pathLst>
              <a:path w="2512265" h="3505352">
                <a:moveTo>
                  <a:pt x="1276582" y="2106401"/>
                </a:moveTo>
                <a:cubicBezTo>
                  <a:pt x="1154832" y="2195007"/>
                  <a:pt x="1018024" y="2262207"/>
                  <a:pt x="871321" y="2302645"/>
                </a:cubicBezTo>
                <a:cubicBezTo>
                  <a:pt x="1041049" y="2346709"/>
                  <a:pt x="1216984" y="2342691"/>
                  <a:pt x="1380867" y="2295542"/>
                </a:cubicBezTo>
                <a:cubicBezTo>
                  <a:pt x="1352791" y="2227964"/>
                  <a:pt x="1317377" y="2164934"/>
                  <a:pt x="1276582" y="2106401"/>
                </a:cubicBezTo>
                <a:close/>
                <a:moveTo>
                  <a:pt x="931061" y="1768598"/>
                </a:moveTo>
                <a:lnTo>
                  <a:pt x="785084" y="2021438"/>
                </a:lnTo>
                <a:lnTo>
                  <a:pt x="684448" y="2196711"/>
                </a:lnTo>
                <a:cubicBezTo>
                  <a:pt x="868931" y="2169533"/>
                  <a:pt x="1041385" y="2098006"/>
                  <a:pt x="1189228" y="1991290"/>
                </a:cubicBezTo>
                <a:cubicBezTo>
                  <a:pt x="1113839" y="1904543"/>
                  <a:pt x="1026949" y="1829435"/>
                  <a:pt x="931061" y="1768598"/>
                </a:cubicBezTo>
                <a:close/>
                <a:moveTo>
                  <a:pt x="1626242" y="1739577"/>
                </a:moveTo>
                <a:cubicBezTo>
                  <a:pt x="1556851" y="1850020"/>
                  <a:pt x="1471526" y="1947792"/>
                  <a:pt x="1374302" y="2030973"/>
                </a:cubicBezTo>
                <a:cubicBezTo>
                  <a:pt x="1422822" y="2099916"/>
                  <a:pt x="1464618" y="2174537"/>
                  <a:pt x="1497466" y="2254701"/>
                </a:cubicBezTo>
                <a:cubicBezTo>
                  <a:pt x="1664534" y="2184833"/>
                  <a:pt x="1813198" y="2068027"/>
                  <a:pt x="1922549" y="1910651"/>
                </a:cubicBezTo>
                <a:close/>
                <a:moveTo>
                  <a:pt x="531158" y="1601275"/>
                </a:moveTo>
                <a:cubicBezTo>
                  <a:pt x="514831" y="1769123"/>
                  <a:pt x="535254" y="1939877"/>
                  <a:pt x="594029" y="2101141"/>
                </a:cubicBezTo>
                <a:lnTo>
                  <a:pt x="822377" y="1705631"/>
                </a:lnTo>
                <a:cubicBezTo>
                  <a:pt x="730789" y="1658398"/>
                  <a:pt x="632873" y="1623335"/>
                  <a:pt x="531158" y="1601275"/>
                </a:cubicBezTo>
                <a:close/>
                <a:moveTo>
                  <a:pt x="270885" y="1572115"/>
                </a:moveTo>
                <a:cubicBezTo>
                  <a:pt x="231457" y="1572339"/>
                  <a:pt x="191799" y="1574812"/>
                  <a:pt x="152057" y="1579894"/>
                </a:cubicBezTo>
                <a:cubicBezTo>
                  <a:pt x="195418" y="1760005"/>
                  <a:pt x="289893" y="1927350"/>
                  <a:pt x="428945" y="2058945"/>
                </a:cubicBezTo>
                <a:cubicBezTo>
                  <a:pt x="384418" y="1901749"/>
                  <a:pt x="371313" y="1738504"/>
                  <a:pt x="388331" y="1577832"/>
                </a:cubicBezTo>
                <a:cubicBezTo>
                  <a:pt x="349511" y="1573916"/>
                  <a:pt x="310313" y="1571891"/>
                  <a:pt x="270885" y="1572115"/>
                </a:cubicBezTo>
                <a:close/>
                <a:moveTo>
                  <a:pt x="1117422" y="1445810"/>
                </a:moveTo>
                <a:lnTo>
                  <a:pt x="992684" y="1661863"/>
                </a:lnTo>
                <a:cubicBezTo>
                  <a:pt x="1102065" y="1730612"/>
                  <a:pt x="1200940" y="1816138"/>
                  <a:pt x="1286200" y="1915345"/>
                </a:cubicBezTo>
                <a:cubicBezTo>
                  <a:pt x="1368713" y="1844119"/>
                  <a:pt x="1441290" y="1760865"/>
                  <a:pt x="1500981" y="1667258"/>
                </a:cubicBezTo>
                <a:close/>
                <a:moveTo>
                  <a:pt x="2092402" y="1221082"/>
                </a:moveTo>
                <a:cubicBezTo>
                  <a:pt x="2001593" y="1234047"/>
                  <a:pt x="1911092" y="1235450"/>
                  <a:pt x="1822337" y="1227227"/>
                </a:cubicBezTo>
                <a:cubicBezTo>
                  <a:pt x="1800443" y="1366691"/>
                  <a:pt x="1756170" y="1503162"/>
                  <a:pt x="1688847" y="1630684"/>
                </a:cubicBezTo>
                <a:lnTo>
                  <a:pt x="1987299" y="1802996"/>
                </a:lnTo>
                <a:cubicBezTo>
                  <a:pt x="2084887" y="1618081"/>
                  <a:pt x="2117858" y="1415133"/>
                  <a:pt x="2092402" y="1221082"/>
                </a:cubicBezTo>
                <a:close/>
                <a:moveTo>
                  <a:pt x="649579" y="1175701"/>
                </a:moveTo>
                <a:cubicBezTo>
                  <a:pt x="600911" y="1272240"/>
                  <a:pt x="566994" y="1374279"/>
                  <a:pt x="548013" y="1478728"/>
                </a:cubicBezTo>
                <a:cubicBezTo>
                  <a:pt x="665588" y="1503392"/>
                  <a:pt x="778659" y="1543786"/>
                  <a:pt x="883938" y="1599004"/>
                </a:cubicBezTo>
                <a:lnTo>
                  <a:pt x="1008644" y="1383007"/>
                </a:lnTo>
                <a:close/>
                <a:moveTo>
                  <a:pt x="1325201" y="1085928"/>
                </a:moveTo>
                <a:lnTo>
                  <a:pt x="1180226" y="1337032"/>
                </a:lnTo>
                <a:lnTo>
                  <a:pt x="1563461" y="1558293"/>
                </a:lnTo>
                <a:cubicBezTo>
                  <a:pt x="1621429" y="1447029"/>
                  <a:pt x="1659763" y="1328223"/>
                  <a:pt x="1679185" y="1206861"/>
                </a:cubicBezTo>
                <a:cubicBezTo>
                  <a:pt x="1555153" y="1183834"/>
                  <a:pt x="1435895" y="1143161"/>
                  <a:pt x="1325201" y="1085928"/>
                </a:cubicBezTo>
                <a:close/>
                <a:moveTo>
                  <a:pt x="216369" y="925587"/>
                </a:moveTo>
                <a:cubicBezTo>
                  <a:pt x="135862" y="1096620"/>
                  <a:pt x="108667" y="1281041"/>
                  <a:pt x="130011" y="1458436"/>
                </a:cubicBezTo>
                <a:cubicBezTo>
                  <a:pt x="222591" y="1446071"/>
                  <a:pt x="314795" y="1446181"/>
                  <a:pt x="405131" y="1455463"/>
                </a:cubicBezTo>
                <a:cubicBezTo>
                  <a:pt x="426945" y="1333935"/>
                  <a:pt x="466667" y="1215249"/>
                  <a:pt x="524206" y="1103317"/>
                </a:cubicBezTo>
                <a:close/>
                <a:moveTo>
                  <a:pt x="943246" y="797103"/>
                </a:moveTo>
                <a:cubicBezTo>
                  <a:pt x="853400" y="873630"/>
                  <a:pt x="774733" y="963960"/>
                  <a:pt x="711316" y="1066306"/>
                </a:cubicBezTo>
                <a:lnTo>
                  <a:pt x="1071447" y="1274228"/>
                </a:lnTo>
                <a:lnTo>
                  <a:pt x="1215869" y="1024081"/>
                </a:lnTo>
                <a:cubicBezTo>
                  <a:pt x="1115458" y="961776"/>
                  <a:pt x="1023809" y="885272"/>
                  <a:pt x="943246" y="797103"/>
                </a:cubicBezTo>
                <a:close/>
                <a:moveTo>
                  <a:pt x="1777831" y="614825"/>
                </a:moveTo>
                <a:cubicBezTo>
                  <a:pt x="1828108" y="774217"/>
                  <a:pt x="1847177" y="940426"/>
                  <a:pt x="1835302" y="1104709"/>
                </a:cubicBezTo>
                <a:cubicBezTo>
                  <a:pt x="1912529" y="1111680"/>
                  <a:pt x="1991200" y="1110618"/>
                  <a:pt x="2070135" y="1099634"/>
                </a:cubicBezTo>
                <a:cubicBezTo>
                  <a:pt x="2023430" y="916066"/>
                  <a:pt x="1923963" y="746103"/>
                  <a:pt x="1777831" y="614825"/>
                </a:cubicBezTo>
                <a:close/>
                <a:moveTo>
                  <a:pt x="1613169" y="587153"/>
                </a:moveTo>
                <a:lnTo>
                  <a:pt x="1386789" y="979253"/>
                </a:lnTo>
                <a:cubicBezTo>
                  <a:pt x="1482593" y="1028182"/>
                  <a:pt x="1585369" y="1063521"/>
                  <a:pt x="1692132" y="1084514"/>
                </a:cubicBezTo>
                <a:cubicBezTo>
                  <a:pt x="1702376" y="916614"/>
                  <a:pt x="1676765" y="746730"/>
                  <a:pt x="1613169" y="587153"/>
                </a:cubicBezTo>
                <a:close/>
                <a:moveTo>
                  <a:pt x="1500307" y="531421"/>
                </a:moveTo>
                <a:cubicBezTo>
                  <a:pt x="1333628" y="560682"/>
                  <a:pt x="1177718" y="626786"/>
                  <a:pt x="1041762" y="721997"/>
                </a:cubicBezTo>
                <a:cubicBezTo>
                  <a:pt x="1111912" y="797410"/>
                  <a:pt x="1191076" y="863204"/>
                  <a:pt x="1277416" y="917480"/>
                </a:cubicBezTo>
                <a:close/>
                <a:moveTo>
                  <a:pt x="708730" y="442269"/>
                </a:moveTo>
                <a:cubicBezTo>
                  <a:pt x="536145" y="518354"/>
                  <a:pt x="384460" y="645249"/>
                  <a:pt x="277225" y="815684"/>
                </a:cubicBezTo>
                <a:lnTo>
                  <a:pt x="586010" y="993961"/>
                </a:lnTo>
                <a:cubicBezTo>
                  <a:pt x="658009" y="876621"/>
                  <a:pt x="747803" y="773217"/>
                  <a:pt x="850548" y="685844"/>
                </a:cubicBezTo>
                <a:cubicBezTo>
                  <a:pt x="795399" y="611028"/>
                  <a:pt x="747545" y="529652"/>
                  <a:pt x="708730" y="442269"/>
                </a:cubicBezTo>
                <a:close/>
                <a:moveTo>
                  <a:pt x="1114411" y="355452"/>
                </a:moveTo>
                <a:cubicBezTo>
                  <a:pt x="1016499" y="355167"/>
                  <a:pt x="919324" y="369705"/>
                  <a:pt x="826255" y="398131"/>
                </a:cubicBezTo>
                <a:cubicBezTo>
                  <a:pt x="858722" y="474940"/>
                  <a:pt x="900618" y="545829"/>
                  <a:pt x="948599" y="611249"/>
                </a:cubicBezTo>
                <a:cubicBezTo>
                  <a:pt x="1085375" y="512974"/>
                  <a:pt x="1240825" y="441488"/>
                  <a:pt x="1406980" y="401715"/>
                </a:cubicBezTo>
                <a:cubicBezTo>
                  <a:pt x="1310969" y="370847"/>
                  <a:pt x="1212322" y="355738"/>
                  <a:pt x="1114411" y="355452"/>
                </a:cubicBezTo>
                <a:close/>
                <a:moveTo>
                  <a:pt x="1776283" y="295101"/>
                </a:moveTo>
                <a:lnTo>
                  <a:pt x="1710896" y="408983"/>
                </a:lnTo>
                <a:cubicBezTo>
                  <a:pt x="2209777" y="726145"/>
                  <a:pt x="2373723" y="1383396"/>
                  <a:pt x="2075153" y="1900534"/>
                </a:cubicBezTo>
                <a:cubicBezTo>
                  <a:pt x="1777480" y="2416119"/>
                  <a:pt x="1129323" y="2603192"/>
                  <a:pt x="606057" y="2333243"/>
                </a:cubicBezTo>
                <a:lnTo>
                  <a:pt x="534769" y="2457402"/>
                </a:lnTo>
                <a:cubicBezTo>
                  <a:pt x="1115347" y="2755664"/>
                  <a:pt x="1834151" y="2554240"/>
                  <a:pt x="2173557" y="1987198"/>
                </a:cubicBezTo>
                <a:cubicBezTo>
                  <a:pt x="2520801" y="1407062"/>
                  <a:pt x="2343129" y="657734"/>
                  <a:pt x="1776283" y="295101"/>
                </a:cubicBezTo>
                <a:close/>
                <a:moveTo>
                  <a:pt x="1831804" y="0"/>
                </a:moveTo>
                <a:cubicBezTo>
                  <a:pt x="1881515" y="0"/>
                  <a:pt x="1921814" y="40299"/>
                  <a:pt x="1921814" y="90010"/>
                </a:cubicBezTo>
                <a:cubicBezTo>
                  <a:pt x="1921814" y="123853"/>
                  <a:pt x="1903137" y="153333"/>
                  <a:pt x="1874873" y="167531"/>
                </a:cubicBezTo>
                <a:cubicBezTo>
                  <a:pt x="2505724" y="579432"/>
                  <a:pt x="2701456" y="1419035"/>
                  <a:pt x="2311836" y="2069966"/>
                </a:cubicBezTo>
                <a:cubicBezTo>
                  <a:pt x="2067801" y="2477672"/>
                  <a:pt x="1650037" y="2717958"/>
                  <a:pt x="1209422" y="2750781"/>
                </a:cubicBezTo>
                <a:lnTo>
                  <a:pt x="1209422" y="3191198"/>
                </a:lnTo>
                <a:cubicBezTo>
                  <a:pt x="1228953" y="3190691"/>
                  <a:pt x="1248332" y="3191937"/>
                  <a:pt x="1267595" y="3193449"/>
                </a:cubicBezTo>
                <a:cubicBezTo>
                  <a:pt x="1660899" y="3224325"/>
                  <a:pt x="1926978" y="3358049"/>
                  <a:pt x="1884661" y="3503570"/>
                </a:cubicBezTo>
                <a:lnTo>
                  <a:pt x="318693" y="3505352"/>
                </a:lnTo>
                <a:cubicBezTo>
                  <a:pt x="273700" y="3359367"/>
                  <a:pt x="539657" y="3224666"/>
                  <a:pt x="934393" y="3193515"/>
                </a:cubicBezTo>
                <a:lnTo>
                  <a:pt x="993398" y="3191208"/>
                </a:lnTo>
                <a:lnTo>
                  <a:pt x="993398" y="2750894"/>
                </a:lnTo>
                <a:cubicBezTo>
                  <a:pt x="812915" y="2737642"/>
                  <a:pt x="632784" y="2688481"/>
                  <a:pt x="463078" y="2601537"/>
                </a:cubicBezTo>
                <a:cubicBezTo>
                  <a:pt x="463677" y="2602537"/>
                  <a:pt x="463694" y="2603560"/>
                  <a:pt x="463694" y="2604587"/>
                </a:cubicBezTo>
                <a:cubicBezTo>
                  <a:pt x="463694" y="2654298"/>
                  <a:pt x="423395" y="2694597"/>
                  <a:pt x="373684" y="2694597"/>
                </a:cubicBezTo>
                <a:cubicBezTo>
                  <a:pt x="323973" y="2694597"/>
                  <a:pt x="283674" y="2654298"/>
                  <a:pt x="283674" y="2604587"/>
                </a:cubicBezTo>
                <a:cubicBezTo>
                  <a:pt x="283674" y="2554876"/>
                  <a:pt x="323973" y="2514577"/>
                  <a:pt x="373684" y="2514577"/>
                </a:cubicBezTo>
                <a:lnTo>
                  <a:pt x="377019" y="2515250"/>
                </a:lnTo>
                <a:lnTo>
                  <a:pt x="511820" y="2280472"/>
                </a:lnTo>
                <a:lnTo>
                  <a:pt x="495824" y="2271237"/>
                </a:lnTo>
                <a:lnTo>
                  <a:pt x="496783" y="2269575"/>
                </a:lnTo>
                <a:cubicBezTo>
                  <a:pt x="34226" y="1964050"/>
                  <a:pt x="-130424" y="1362029"/>
                  <a:pt x="110016" y="864184"/>
                </a:cubicBezTo>
                <a:lnTo>
                  <a:pt x="106296" y="862036"/>
                </a:lnTo>
                <a:lnTo>
                  <a:pt x="148828" y="788370"/>
                </a:lnTo>
                <a:lnTo>
                  <a:pt x="169099" y="753258"/>
                </a:lnTo>
                <a:lnTo>
                  <a:pt x="170873" y="754281"/>
                </a:lnTo>
                <a:cubicBezTo>
                  <a:pt x="475914" y="264737"/>
                  <a:pt x="1106018" y="92008"/>
                  <a:pt x="1617242" y="355196"/>
                </a:cubicBezTo>
                <a:lnTo>
                  <a:pt x="1748044" y="127384"/>
                </a:lnTo>
                <a:lnTo>
                  <a:pt x="1751959" y="129632"/>
                </a:lnTo>
                <a:cubicBezTo>
                  <a:pt x="1745165" y="117975"/>
                  <a:pt x="1741794" y="104386"/>
                  <a:pt x="1741794" y="90010"/>
                </a:cubicBezTo>
                <a:cubicBezTo>
                  <a:pt x="1741794" y="40299"/>
                  <a:pt x="1782093" y="0"/>
                  <a:pt x="183180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Tree>
    <p:extLst>
      <p:ext uri="{BB962C8B-B14F-4D97-AF65-F5344CB8AC3E}">
        <p14:creationId xmlns:p14="http://schemas.microsoft.com/office/powerpoint/2010/main" val="2995186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3</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lang="en-US" sz="3000" b="1" kern="0" dirty="0" err="1">
                <a:solidFill>
                  <a:srgbClr val="44546A"/>
                </a:solidFill>
                <a:latin typeface="Times New Roman" panose="02020603050405020304" pitchFamily="18" charset="0"/>
                <a:ea typeface="Times New Roman"/>
                <a:cs typeface="Times New Roman" panose="02020603050405020304" pitchFamily="18" charset="0"/>
                <a:sym typeface="Times New Roman"/>
              </a:rPr>
              <a:t>Tổng</a:t>
            </a:r>
            <a:r>
              <a:rPr lang="en-US" sz="3000" b="1" kern="0" dirty="0">
                <a:solidFill>
                  <a:srgbClr val="44546A"/>
                </a:solidFill>
                <a:latin typeface="Times New Roman" panose="02020603050405020304" pitchFamily="18" charset="0"/>
                <a:ea typeface="Times New Roman"/>
                <a:cs typeface="Times New Roman" panose="02020603050405020304" pitchFamily="18" charset="0"/>
                <a:sym typeface="Times New Roman"/>
              </a:rPr>
              <a:t> </a:t>
            </a:r>
            <a:r>
              <a:rPr lang="en-US" sz="3000" b="1" kern="0" dirty="0" err="1">
                <a:solidFill>
                  <a:srgbClr val="44546A"/>
                </a:solidFill>
                <a:latin typeface="Times New Roman" panose="02020603050405020304" pitchFamily="18" charset="0"/>
                <a:ea typeface="Times New Roman"/>
                <a:cs typeface="Times New Roman" panose="02020603050405020304" pitchFamily="18" charset="0"/>
                <a:sym typeface="Times New Roman"/>
              </a:rPr>
              <a:t>quan</a:t>
            </a:r>
            <a:br>
              <a:rPr kumimoji="0" lang="en-US" sz="60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br>
            <a:endParaRPr lang="en-US" dirty="0"/>
          </a:p>
        </p:txBody>
      </p:sp>
      <p:sp>
        <p:nvSpPr>
          <p:cNvPr id="6" name="TextBox 5"/>
          <p:cNvSpPr txBox="1"/>
          <p:nvPr/>
        </p:nvSpPr>
        <p:spPr>
          <a:xfrm>
            <a:off x="285151" y="1330102"/>
            <a:ext cx="2743201" cy="400110"/>
          </a:xfrm>
          <a:prstGeom prst="rect">
            <a:avLst/>
          </a:prstGeom>
          <a:noFill/>
        </p:spPr>
        <p:txBody>
          <a:bodyPr wrap="square" rtlCol="0">
            <a:spAutoFit/>
          </a:bodyPr>
          <a:lstStyle/>
          <a:p>
            <a:r>
              <a:rPr lang="en-US" b="1" dirty="0"/>
              <a:t>1. </a:t>
            </a:r>
            <a:r>
              <a:rPr lang="vi-VN" sz="2000" b="1" dirty="0">
                <a:latin typeface="Times New Roman" panose="02020603050405020304" pitchFamily="18" charset="0"/>
                <a:ea typeface="Tahoma" panose="020B0604030504040204" pitchFamily="34" charset="0"/>
                <a:cs typeface="Times New Roman" panose="02020603050405020304" pitchFamily="18" charset="0"/>
              </a:rPr>
              <a:t>Lý do chọn đề tài </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7" name="TextBox 6"/>
          <p:cNvSpPr txBox="1"/>
          <p:nvPr/>
        </p:nvSpPr>
        <p:spPr>
          <a:xfrm>
            <a:off x="285151" y="1882444"/>
            <a:ext cx="11824055" cy="2862322"/>
          </a:xfrm>
          <a:prstGeom prst="rect">
            <a:avLst/>
          </a:prstGeom>
          <a:noFill/>
        </p:spPr>
        <p:txBody>
          <a:bodyPr wrap="square" rtlCol="0">
            <a:spAutoFit/>
          </a:bodyPr>
          <a:lstStyle/>
          <a:p>
            <a:pPr algn="just"/>
            <a:r>
              <a:rPr lang="vi-VN" dirty="0"/>
              <a:t>-	Sự bùng nổ công nghệ thông tin trong thiên niên kỷ mới đã mang lại nhiều lợi ích đáng kể cho đời sống con người trong nhiều lĩnh vực, như thu hẹp không gian lưu trữ, tránh nhầm lẫn và thất lạc dữ liệu, truy xuất thông tin nhanh chóng và tiết kiệm thời gian. </a:t>
            </a:r>
          </a:p>
          <a:p>
            <a:pPr algn="just"/>
            <a:endParaRPr lang="vi-VN" dirty="0"/>
          </a:p>
          <a:p>
            <a:pPr algn="just"/>
            <a:r>
              <a:rPr lang="vi-VN" dirty="0"/>
              <a:t>-	Trong phát triển phần mềm, kiểm thử phần mềm là một khâu sống còn, giúp sản phẩm hoàn thiện và đáp ứng yêu cầu của khách hàng. Nếu bỏ qua kiểm thử, phần mềm có thể gây ra hậu quả nghiêm trọng cho khách hàng và nhà phát triển. </a:t>
            </a:r>
          </a:p>
          <a:p>
            <a:pPr algn="just"/>
            <a:endParaRPr lang="vi-VN" dirty="0"/>
          </a:p>
          <a:p>
            <a:pPr algn="just"/>
            <a:r>
              <a:rPr lang="vi-VN" dirty="0"/>
              <a:t>-	Nhóm chúng em đã lựa chọn đề tài xây dựng website tính tiền thuế cho cá nhân để nghiên cứu và thực hiện các quy trình kiểm thử, giúp khách hàng sử dụng website thuận lợi.</a:t>
            </a:r>
            <a:endParaRPr lang="en-US" dirty="0"/>
          </a:p>
        </p:txBody>
      </p:sp>
    </p:spTree>
    <p:extLst>
      <p:ext uri="{BB962C8B-B14F-4D97-AF65-F5344CB8AC3E}">
        <p14:creationId xmlns:p14="http://schemas.microsoft.com/office/powerpoint/2010/main" val="4066601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4</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lang="en-US" sz="3000" b="1" kern="0" dirty="0" err="1">
                <a:solidFill>
                  <a:srgbClr val="44546A"/>
                </a:solidFill>
                <a:latin typeface="Times New Roman" panose="02020603050405020304" pitchFamily="18" charset="0"/>
                <a:ea typeface="Times New Roman"/>
                <a:cs typeface="Times New Roman" panose="02020603050405020304" pitchFamily="18" charset="0"/>
                <a:sym typeface="Times New Roman"/>
              </a:rPr>
              <a:t>Tổng</a:t>
            </a:r>
            <a:r>
              <a:rPr lang="en-US" sz="3000" b="1" kern="0" dirty="0">
                <a:solidFill>
                  <a:srgbClr val="44546A"/>
                </a:solidFill>
                <a:latin typeface="Times New Roman" panose="02020603050405020304" pitchFamily="18" charset="0"/>
                <a:ea typeface="Times New Roman"/>
                <a:cs typeface="Times New Roman" panose="02020603050405020304" pitchFamily="18" charset="0"/>
                <a:sym typeface="Times New Roman"/>
              </a:rPr>
              <a:t> </a:t>
            </a:r>
            <a:r>
              <a:rPr lang="en-US" sz="3000" b="1" kern="0" dirty="0" err="1">
                <a:solidFill>
                  <a:srgbClr val="44546A"/>
                </a:solidFill>
                <a:latin typeface="Times New Roman" panose="02020603050405020304" pitchFamily="18" charset="0"/>
                <a:ea typeface="Times New Roman"/>
                <a:cs typeface="Times New Roman" panose="02020603050405020304" pitchFamily="18" charset="0"/>
                <a:sym typeface="Times New Roman"/>
              </a:rPr>
              <a:t>quan</a:t>
            </a:r>
            <a:br>
              <a:rPr kumimoji="0" lang="en-US" sz="60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br>
            <a:endParaRPr lang="en-US" dirty="0"/>
          </a:p>
        </p:txBody>
      </p:sp>
      <p:sp>
        <p:nvSpPr>
          <p:cNvPr id="6" name="TextBox 5"/>
          <p:cNvSpPr txBox="1"/>
          <p:nvPr/>
        </p:nvSpPr>
        <p:spPr>
          <a:xfrm>
            <a:off x="285150" y="1307524"/>
            <a:ext cx="2743201" cy="369332"/>
          </a:xfrm>
          <a:prstGeom prst="rect">
            <a:avLst/>
          </a:prstGeom>
          <a:noFill/>
        </p:spPr>
        <p:txBody>
          <a:bodyPr wrap="square" rtlCol="0">
            <a:spAutoFit/>
          </a:bodyPr>
          <a:lstStyle/>
          <a:p>
            <a:r>
              <a:rPr lang="en-US" b="1" dirty="0"/>
              <a:t>2. </a:t>
            </a:r>
            <a:r>
              <a:rPr lang="vi-VN" b="1" dirty="0"/>
              <a:t>Mục tiêu đề tài </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7" name="TextBox 6"/>
          <p:cNvSpPr txBox="1"/>
          <p:nvPr/>
        </p:nvSpPr>
        <p:spPr>
          <a:xfrm>
            <a:off x="-263534" y="1851321"/>
            <a:ext cx="11824055" cy="1846659"/>
          </a:xfrm>
          <a:prstGeom prst="rect">
            <a:avLst/>
          </a:prstGeom>
          <a:noFill/>
        </p:spPr>
        <p:txBody>
          <a:bodyPr wrap="square" rtlCol="0">
            <a:spAutoFit/>
          </a:bodyPr>
          <a:lstStyle/>
          <a:p>
            <a:pPr lvl="1"/>
            <a:r>
              <a:rPr lang="vi-VN" dirty="0"/>
              <a:t>-	Tìm hiểu và nghiên cứu về kiểm thử phần mềm</a:t>
            </a:r>
          </a:p>
          <a:p>
            <a:pPr lvl="1"/>
            <a:endParaRPr lang="en-US" sz="1400" dirty="0"/>
          </a:p>
          <a:p>
            <a:pPr lvl="1"/>
            <a:r>
              <a:rPr lang="vi-VN" dirty="0"/>
              <a:t>-	Nắm vững lý thuyết căn bản về kiểm thử phần mềm</a:t>
            </a:r>
          </a:p>
          <a:p>
            <a:pPr lvl="1"/>
            <a:endParaRPr lang="en-US" sz="1400" dirty="0"/>
          </a:p>
          <a:p>
            <a:pPr lvl="1"/>
            <a:r>
              <a:rPr lang="vi-VN" dirty="0"/>
              <a:t>-	Hiểu được việc thiết kế các trường hợp kiểm thử (test case)</a:t>
            </a:r>
          </a:p>
          <a:p>
            <a:pPr lvl="1"/>
            <a:endParaRPr lang="en-US" sz="1400" dirty="0"/>
          </a:p>
          <a:p>
            <a:pPr lvl="1"/>
            <a:r>
              <a:rPr lang="vi-VN" dirty="0"/>
              <a:t>-	Sử dụng công cụ Jmeter và PHP Unit Test cho ngôn ngữ PHP trong kiểm thử tự động</a:t>
            </a:r>
            <a:endParaRPr lang="en-US" sz="1400" dirty="0"/>
          </a:p>
        </p:txBody>
      </p:sp>
    </p:spTree>
    <p:extLst>
      <p:ext uri="{BB962C8B-B14F-4D97-AF65-F5344CB8AC3E}">
        <p14:creationId xmlns:p14="http://schemas.microsoft.com/office/powerpoint/2010/main" val="3267178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xEl>
                                              <p:pRg st="2" end="2"/>
                                            </p:txEl>
                                          </p:spTgt>
                                        </p:tgtEl>
                                        <p:attrNameLst>
                                          <p:attrName>style.visibility</p:attrName>
                                        </p:attrNameLst>
                                      </p:cBhvr>
                                      <p:to>
                                        <p:strVal val="visible"/>
                                      </p:to>
                                    </p:set>
                                    <p:animEffect transition="in" filter="fade">
                                      <p:cBhvr>
                                        <p:cTn id="14" dur="1000"/>
                                        <p:tgtEl>
                                          <p:spTgt spid="7">
                                            <p:txEl>
                                              <p:pRg st="2" end="2"/>
                                            </p:txEl>
                                          </p:spTgt>
                                        </p:tgtEl>
                                      </p:cBhvr>
                                    </p:animEffect>
                                    <p:anim calcmode="lin" valueType="num">
                                      <p:cBhvr>
                                        <p:cTn id="15"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animEffect transition="in" filter="fade">
                                      <p:cBhvr>
                                        <p:cTn id="21" dur="1000"/>
                                        <p:tgtEl>
                                          <p:spTgt spid="7">
                                            <p:txEl>
                                              <p:pRg st="4" end="4"/>
                                            </p:txEl>
                                          </p:spTgt>
                                        </p:tgtEl>
                                      </p:cBhvr>
                                    </p:animEffect>
                                    <p:anim calcmode="lin" valueType="num">
                                      <p:cBhvr>
                                        <p:cTn id="22"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7">
                                            <p:txEl>
                                              <p:pRg st="6" end="6"/>
                                            </p:txEl>
                                          </p:spTgt>
                                        </p:tgtEl>
                                        <p:attrNameLst>
                                          <p:attrName>style.visibility</p:attrName>
                                        </p:attrNameLst>
                                      </p:cBhvr>
                                      <p:to>
                                        <p:strVal val="visible"/>
                                      </p:to>
                                    </p:set>
                                    <p:animEffect transition="in" filter="fade">
                                      <p:cBhvr>
                                        <p:cTn id="28" dur="1000"/>
                                        <p:tgtEl>
                                          <p:spTgt spid="7">
                                            <p:txEl>
                                              <p:pRg st="6" end="6"/>
                                            </p:txEl>
                                          </p:spTgt>
                                        </p:tgtEl>
                                      </p:cBhvr>
                                    </p:animEffect>
                                    <p:anim calcmode="lin" valueType="num">
                                      <p:cBhvr>
                                        <p:cTn id="29" dur="1000" fill="hold"/>
                                        <p:tgtEl>
                                          <p:spTgt spid="7">
                                            <p:txEl>
                                              <p:pRg st="6" end="6"/>
                                            </p:txEl>
                                          </p:spTgt>
                                        </p:tgtEl>
                                        <p:attrNameLst>
                                          <p:attrName>ppt_x</p:attrName>
                                        </p:attrNameLst>
                                      </p:cBhvr>
                                      <p:tavLst>
                                        <p:tav tm="0">
                                          <p:val>
                                            <p:strVal val="#ppt_x"/>
                                          </p:val>
                                        </p:tav>
                                        <p:tav tm="100000">
                                          <p:val>
                                            <p:strVal val="#ppt_x"/>
                                          </p:val>
                                        </p:tav>
                                      </p:tavLst>
                                    </p:anim>
                                    <p:anim calcmode="lin" valueType="num">
                                      <p:cBhvr>
                                        <p:cTn id="30" dur="1000" fill="hold"/>
                                        <p:tgtEl>
                                          <p:spTgt spid="7">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5</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kumimoji="0" lang="vi-VN" sz="3000" b="1" i="0" u="none" strike="noStrike" kern="0" cap="none" spc="0" normalizeH="0" baseline="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t>Đặc tả yêu cầu phần mềm</a:t>
            </a:r>
            <a:br>
              <a:rPr kumimoji="0" lang="en-US" sz="60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br>
            <a:endParaRPr lang="en-US" dirty="0"/>
          </a:p>
        </p:txBody>
      </p:sp>
      <p:sp>
        <p:nvSpPr>
          <p:cNvPr id="6" name="TextBox 5"/>
          <p:cNvSpPr txBox="1"/>
          <p:nvPr/>
        </p:nvSpPr>
        <p:spPr>
          <a:xfrm>
            <a:off x="285150" y="1307524"/>
            <a:ext cx="2743201" cy="369332"/>
          </a:xfrm>
          <a:prstGeom prst="rect">
            <a:avLst/>
          </a:prstGeom>
          <a:noFill/>
        </p:spPr>
        <p:txBody>
          <a:bodyPr wrap="square" rtlCol="0">
            <a:spAutoFit/>
          </a:bodyPr>
          <a:lstStyle/>
          <a:p>
            <a:r>
              <a:rPr lang="en-US" b="1" dirty="0"/>
              <a:t>1. </a:t>
            </a:r>
            <a:r>
              <a:rPr lang="vi-VN" b="1" dirty="0"/>
              <a:t>Giới thiệu </a:t>
            </a:r>
            <a:r>
              <a:rPr lang="en-US" b="1" dirty="0"/>
              <a:t> </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7" name="TextBox 6"/>
          <p:cNvSpPr txBox="1"/>
          <p:nvPr/>
        </p:nvSpPr>
        <p:spPr>
          <a:xfrm>
            <a:off x="367945" y="1871419"/>
            <a:ext cx="11824055" cy="1294072"/>
          </a:xfrm>
          <a:prstGeom prst="rect">
            <a:avLst/>
          </a:prstGeom>
          <a:noFill/>
        </p:spPr>
        <p:txBody>
          <a:bodyPr wrap="square" rtlCol="0">
            <a:spAutoFit/>
          </a:bodyPr>
          <a:lstStyle/>
          <a:p>
            <a:pPr>
              <a:lnSpc>
                <a:spcPct val="150000"/>
              </a:lnSpc>
            </a:pPr>
            <a:r>
              <a:rPr lang="vi-VN" dirty="0"/>
              <a:t>-	Tài liệu này đưa ra các đặc tả chi tiết yêu cầu phần mềm cho hệ thống tính tiền thuế cho mỗi cá nhân. Hệ thống cho phép khách hàng có thể theo dõi tiền thuế tại nhà. Hệ thống cho phép khách hàng có thể thanh toán tiền thuế, cùng các yêu cầu khác.</a:t>
            </a:r>
            <a:endParaRPr lang="en-US" dirty="0"/>
          </a:p>
        </p:txBody>
      </p:sp>
      <p:sp>
        <p:nvSpPr>
          <p:cNvPr id="11" name="TextBox 10">
            <a:extLst>
              <a:ext uri="{FF2B5EF4-FFF2-40B4-BE49-F238E27FC236}">
                <a16:creationId xmlns:a16="http://schemas.microsoft.com/office/drawing/2014/main" id="{704DEE32-BF13-45E7-9649-6082E35FC586}"/>
              </a:ext>
            </a:extLst>
          </p:cNvPr>
          <p:cNvSpPr txBox="1"/>
          <p:nvPr/>
        </p:nvSpPr>
        <p:spPr>
          <a:xfrm>
            <a:off x="367945" y="3429000"/>
            <a:ext cx="3413833" cy="369332"/>
          </a:xfrm>
          <a:prstGeom prst="rect">
            <a:avLst/>
          </a:prstGeom>
          <a:noFill/>
        </p:spPr>
        <p:txBody>
          <a:bodyPr wrap="square" rtlCol="0">
            <a:spAutoFit/>
          </a:bodyPr>
          <a:lstStyle/>
          <a:p>
            <a:r>
              <a:rPr lang="vi-VN" b="1" dirty="0"/>
              <a:t>2</a:t>
            </a:r>
            <a:r>
              <a:rPr lang="en-US" b="1" dirty="0"/>
              <a:t>. </a:t>
            </a:r>
            <a:r>
              <a:rPr lang="vi-VN" b="1" dirty="0"/>
              <a:t>Các yêu cầu chức năng  </a:t>
            </a:r>
            <a:r>
              <a:rPr lang="en-US" b="1" dirty="0"/>
              <a:t> </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ABBFDA36-2A49-48DD-BC29-A1737AFD49F5}"/>
              </a:ext>
            </a:extLst>
          </p:cNvPr>
          <p:cNvSpPr txBox="1"/>
          <p:nvPr/>
        </p:nvSpPr>
        <p:spPr>
          <a:xfrm>
            <a:off x="285150" y="4061841"/>
            <a:ext cx="11824055" cy="1338828"/>
          </a:xfrm>
          <a:prstGeom prst="rect">
            <a:avLst/>
          </a:prstGeom>
          <a:noFill/>
        </p:spPr>
        <p:txBody>
          <a:bodyPr wrap="square" rtlCol="0">
            <a:spAutoFit/>
          </a:bodyPr>
          <a:lstStyle/>
          <a:p>
            <a:pPr>
              <a:lnSpc>
                <a:spcPct val="150000"/>
              </a:lnSpc>
            </a:pPr>
            <a:r>
              <a:rPr lang="vi-VN" dirty="0"/>
              <a:t>-	Các tác nhân :</a:t>
            </a:r>
          </a:p>
          <a:p>
            <a:r>
              <a:rPr lang="vi-VN" dirty="0"/>
              <a:t>+	Hệ thống gồm có các tác nhân là khách hàng, quản trị viên. </a:t>
            </a:r>
          </a:p>
          <a:p>
            <a:r>
              <a:rPr lang="vi-VN" dirty="0"/>
              <a:t>+	Khách hàng có vai trò là người dùng khi đăng nhập vào hệ thống. </a:t>
            </a:r>
          </a:p>
          <a:p>
            <a:r>
              <a:rPr lang="vi-VN" dirty="0"/>
              <a:t>+	Quản trị viên có vai trò quản trị hoạt động của hệ thống.</a:t>
            </a:r>
            <a:endParaRPr lang="en-US" dirty="0"/>
          </a:p>
        </p:txBody>
      </p:sp>
    </p:spTree>
    <p:extLst>
      <p:ext uri="{BB962C8B-B14F-4D97-AF65-F5344CB8AC3E}">
        <p14:creationId xmlns:p14="http://schemas.microsoft.com/office/powerpoint/2010/main" val="2567510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3">
                                            <p:txEl>
                                              <p:pRg st="0" end="0"/>
                                            </p:txEl>
                                          </p:spTgt>
                                        </p:tgtEl>
                                        <p:attrNameLst>
                                          <p:attrName>style.visibility</p:attrName>
                                        </p:attrNameLst>
                                      </p:cBhvr>
                                      <p:to>
                                        <p:strVal val="visible"/>
                                      </p:to>
                                    </p:set>
                                    <p:animEffect transition="in" filter="fade">
                                      <p:cBhvr>
                                        <p:cTn id="14" dur="1000"/>
                                        <p:tgtEl>
                                          <p:spTgt spid="13">
                                            <p:txEl>
                                              <p:pRg st="0" end="0"/>
                                            </p:txEl>
                                          </p:spTgt>
                                        </p:tgtEl>
                                      </p:cBhvr>
                                    </p:animEffect>
                                    <p:anim calcmode="lin" valueType="num">
                                      <p:cBhvr>
                                        <p:cTn id="15"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6</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kumimoji="0" lang="vi-VN" sz="3000" b="1" i="0" u="none" strike="noStrike" kern="0" cap="none" spc="0" normalizeH="0" baseline="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t>Đặc tả yêu cầu phần mềm</a:t>
            </a:r>
            <a:br>
              <a:rPr kumimoji="0" lang="en-US" sz="60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br>
            <a:endParaRPr lang="en-US" dirty="0"/>
          </a:p>
        </p:txBody>
      </p:sp>
      <p:sp>
        <p:nvSpPr>
          <p:cNvPr id="6" name="TextBox 5"/>
          <p:cNvSpPr txBox="1"/>
          <p:nvPr/>
        </p:nvSpPr>
        <p:spPr>
          <a:xfrm>
            <a:off x="285150" y="1307524"/>
            <a:ext cx="3011206" cy="369332"/>
          </a:xfrm>
          <a:prstGeom prst="rect">
            <a:avLst/>
          </a:prstGeom>
          <a:noFill/>
        </p:spPr>
        <p:txBody>
          <a:bodyPr wrap="square" rtlCol="0">
            <a:spAutoFit/>
          </a:bodyPr>
          <a:lstStyle/>
          <a:p>
            <a:r>
              <a:rPr lang="vi-VN" b="1" dirty="0"/>
              <a:t>2</a:t>
            </a:r>
            <a:r>
              <a:rPr lang="en-US" b="1" dirty="0"/>
              <a:t>. </a:t>
            </a:r>
            <a:r>
              <a:rPr lang="vi-VN" b="1" dirty="0"/>
              <a:t>Các yêu cầu chức năng  </a:t>
            </a:r>
            <a:r>
              <a:rPr lang="en-US" b="1" dirty="0"/>
              <a:t> </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7" name="TextBox 6"/>
          <p:cNvSpPr txBox="1"/>
          <p:nvPr/>
        </p:nvSpPr>
        <p:spPr>
          <a:xfrm>
            <a:off x="367945" y="1871419"/>
            <a:ext cx="11824055" cy="4247317"/>
          </a:xfrm>
          <a:prstGeom prst="rect">
            <a:avLst/>
          </a:prstGeom>
          <a:noFill/>
        </p:spPr>
        <p:txBody>
          <a:bodyPr wrap="square" rtlCol="0">
            <a:spAutoFit/>
          </a:bodyPr>
          <a:lstStyle/>
          <a:p>
            <a:pPr lvl="0"/>
            <a:r>
              <a:rPr lang="en-US" dirty="0"/>
              <a:t>-	</a:t>
            </a:r>
            <a:r>
              <a:rPr lang="vi-VN" dirty="0"/>
              <a:t>Đăng nhập: Chức năng này nhằm mục đích xác thực người dùng khi tương tác với hệ thống nhằm cung cấp quyền cũng như phạm vi truy cập hệ thống.</a:t>
            </a:r>
          </a:p>
          <a:p>
            <a:pPr lvl="0"/>
            <a:endParaRPr lang="en-US" dirty="0"/>
          </a:p>
          <a:p>
            <a:pPr lvl="0"/>
            <a:r>
              <a:rPr lang="en-US" dirty="0"/>
              <a:t>-	</a:t>
            </a:r>
            <a:r>
              <a:rPr lang="vi-VN" dirty="0"/>
              <a:t>Đăng ký: Để truy cập sử dụng hệ thống thì người dùng trước hết cần đăng ký tài khoản.</a:t>
            </a:r>
          </a:p>
          <a:p>
            <a:pPr lvl="0"/>
            <a:endParaRPr lang="en-US" dirty="0">
              <a:latin typeface="Arial" panose="020B0604020202020204" pitchFamily="34" charset="0"/>
              <a:cs typeface="Arial" panose="020B0604020202020204" pitchFamily="34" charset="0"/>
            </a:endParaRPr>
          </a:p>
          <a:p>
            <a:pPr lvl="0"/>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Tính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nhập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nhân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Tự</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tính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phải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nộp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dựa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mức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nhập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nhập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định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về</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hành</a:t>
            </a:r>
            <a:r>
              <a:rPr lang="en-US" dirty="0">
                <a:latin typeface="Arial" panose="020B0604020202020204" pitchFamily="34" charset="0"/>
                <a:cs typeface="Arial" panose="020B0604020202020204" pitchFamily="34" charset="0"/>
              </a:rPr>
              <a:t>.</a:t>
            </a:r>
          </a:p>
          <a:p>
            <a:pPr lvl="0"/>
            <a:endParaRPr lang="en-US" dirty="0">
              <a:latin typeface="Arial" panose="020B0604020202020204" pitchFamily="34" charset="0"/>
              <a:cs typeface="Arial" panose="020B0604020202020204" pitchFamily="34" charset="0"/>
            </a:endParaRPr>
          </a:p>
          <a:p>
            <a:pPr lvl="0"/>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Nộp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thuế</a:t>
            </a:r>
            <a:r>
              <a:rPr lang="en-US" dirty="0">
                <a:latin typeface="Arial" panose="020B0604020202020204" pitchFamily="34" charset="0"/>
                <a:cs typeface="Arial" panose="020B0604020202020204" pitchFamily="34" charset="0"/>
              </a:rPr>
              <a:t>: Cho </a:t>
            </a:r>
            <a:r>
              <a:rPr lang="en-US" dirty="0" err="1">
                <a:latin typeface="Arial" panose="020B0604020202020204" pitchFamily="34" charset="0"/>
                <a:cs typeface="Arial" panose="020B0604020202020204" pitchFamily="34" charset="0"/>
              </a:rPr>
              <a:t>phép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dùng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thực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nộp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trực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tuyến</a:t>
            </a:r>
            <a:r>
              <a:rPr lang="en-US" dirty="0">
                <a:latin typeface="Arial" panose="020B0604020202020204" pitchFamily="34" charset="0"/>
                <a:cs typeface="Arial" panose="020B0604020202020204" pitchFamily="34" charset="0"/>
              </a:rPr>
              <a:t>.</a:t>
            </a:r>
          </a:p>
          <a:p>
            <a:pPr lvl="0"/>
            <a:endParaRPr lang="en-US" dirty="0">
              <a:latin typeface="Arial" panose="020B0604020202020204" pitchFamily="34" charset="0"/>
              <a:cs typeface="Arial" panose="020B0604020202020204" pitchFamily="34" charset="0"/>
            </a:endParaRPr>
          </a:p>
          <a:p>
            <a:pPr lvl="0"/>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Thông báo: Thông báo cho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dùng</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qua email</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về</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nộp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phải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nộp</a:t>
            </a:r>
            <a:r>
              <a:rPr lang="vi-VN" dirty="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a:p>
            <a:pPr lvl="0"/>
            <a:endParaRPr lang="en-US" dirty="0">
              <a:latin typeface="Arial" panose="020B0604020202020204" pitchFamily="34" charset="0"/>
              <a:cs typeface="Arial" panose="020B0604020202020204" pitchFamily="34" charset="0"/>
            </a:endParaRPr>
          </a:p>
          <a:p>
            <a:pPr lvl="0"/>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Xuất báo cáo: Trả về cho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dùng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hóa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đơn</a:t>
            </a:r>
            <a:r>
              <a:rPr lang="vi-VN" dirty="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a:p>
            <a:pPr lvl="0"/>
            <a:endParaRPr lang="en-US" dirty="0">
              <a:latin typeface="Arial" panose="020B0604020202020204" pitchFamily="34" charset="0"/>
              <a:cs typeface="Arial" panose="020B0604020202020204" pitchFamily="34" charset="0"/>
            </a:endParaRPr>
          </a:p>
          <a:p>
            <a:pPr lvl="0"/>
            <a:r>
              <a:rPr lang="en-US" dirty="0">
                <a:latin typeface="Arial" panose="020B0604020202020204" pitchFamily="34" charset="0"/>
                <a:cs typeface="Arial" panose="020B0604020202020204" pitchFamily="34" charset="0"/>
              </a:rPr>
              <a:t>-	Theo </a:t>
            </a:r>
            <a:r>
              <a:rPr lang="en-US" dirty="0" err="1">
                <a:latin typeface="Arial" panose="020B0604020202020204" pitchFamily="34" charset="0"/>
                <a:cs typeface="Arial" panose="020B0604020202020204" pitchFamily="34" charset="0"/>
              </a:rPr>
              <a:t>dõi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nhập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Hiển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biểu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đồ</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nhập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thuế</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nộp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hàng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dùng</a:t>
            </a:r>
            <a:r>
              <a:rPr lang="en-US"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026005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xEl>
                                              <p:pRg st="2" end="2"/>
                                            </p:txEl>
                                          </p:spTgt>
                                        </p:tgtEl>
                                        <p:attrNameLst>
                                          <p:attrName>style.visibility</p:attrName>
                                        </p:attrNameLst>
                                      </p:cBhvr>
                                      <p:to>
                                        <p:strVal val="visible"/>
                                      </p:to>
                                    </p:set>
                                    <p:animEffect transition="in" filter="fade">
                                      <p:cBhvr>
                                        <p:cTn id="14" dur="1000"/>
                                        <p:tgtEl>
                                          <p:spTgt spid="7">
                                            <p:txEl>
                                              <p:pRg st="2" end="2"/>
                                            </p:txEl>
                                          </p:spTgt>
                                        </p:tgtEl>
                                      </p:cBhvr>
                                    </p:animEffect>
                                    <p:anim calcmode="lin" valueType="num">
                                      <p:cBhvr>
                                        <p:cTn id="15"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animEffect transition="in" filter="fade">
                                      <p:cBhvr>
                                        <p:cTn id="21" dur="1000"/>
                                        <p:tgtEl>
                                          <p:spTgt spid="7">
                                            <p:txEl>
                                              <p:pRg st="4" end="4"/>
                                            </p:txEl>
                                          </p:spTgt>
                                        </p:tgtEl>
                                      </p:cBhvr>
                                    </p:animEffect>
                                    <p:anim calcmode="lin" valueType="num">
                                      <p:cBhvr>
                                        <p:cTn id="22"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7">
                                            <p:txEl>
                                              <p:pRg st="6" end="6"/>
                                            </p:txEl>
                                          </p:spTgt>
                                        </p:tgtEl>
                                        <p:attrNameLst>
                                          <p:attrName>style.visibility</p:attrName>
                                        </p:attrNameLst>
                                      </p:cBhvr>
                                      <p:to>
                                        <p:strVal val="visible"/>
                                      </p:to>
                                    </p:set>
                                    <p:animEffect transition="in" filter="fade">
                                      <p:cBhvr>
                                        <p:cTn id="28" dur="1000"/>
                                        <p:tgtEl>
                                          <p:spTgt spid="7">
                                            <p:txEl>
                                              <p:pRg st="6" end="6"/>
                                            </p:txEl>
                                          </p:spTgt>
                                        </p:tgtEl>
                                      </p:cBhvr>
                                    </p:animEffect>
                                    <p:anim calcmode="lin" valueType="num">
                                      <p:cBhvr>
                                        <p:cTn id="29" dur="1000" fill="hold"/>
                                        <p:tgtEl>
                                          <p:spTgt spid="7">
                                            <p:txEl>
                                              <p:pRg st="6" end="6"/>
                                            </p:txEl>
                                          </p:spTgt>
                                        </p:tgtEl>
                                        <p:attrNameLst>
                                          <p:attrName>ppt_x</p:attrName>
                                        </p:attrNameLst>
                                      </p:cBhvr>
                                      <p:tavLst>
                                        <p:tav tm="0">
                                          <p:val>
                                            <p:strVal val="#ppt_x"/>
                                          </p:val>
                                        </p:tav>
                                        <p:tav tm="100000">
                                          <p:val>
                                            <p:strVal val="#ppt_x"/>
                                          </p:val>
                                        </p:tav>
                                      </p:tavLst>
                                    </p:anim>
                                    <p:anim calcmode="lin" valueType="num">
                                      <p:cBhvr>
                                        <p:cTn id="30" dur="1000" fill="hold"/>
                                        <p:tgtEl>
                                          <p:spTgt spid="7">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7">
                                            <p:txEl>
                                              <p:pRg st="8" end="8"/>
                                            </p:txEl>
                                          </p:spTgt>
                                        </p:tgtEl>
                                        <p:attrNameLst>
                                          <p:attrName>style.visibility</p:attrName>
                                        </p:attrNameLst>
                                      </p:cBhvr>
                                      <p:to>
                                        <p:strVal val="visible"/>
                                      </p:to>
                                    </p:set>
                                    <p:animEffect transition="in" filter="fade">
                                      <p:cBhvr>
                                        <p:cTn id="35" dur="1000"/>
                                        <p:tgtEl>
                                          <p:spTgt spid="7">
                                            <p:txEl>
                                              <p:pRg st="8" end="8"/>
                                            </p:txEl>
                                          </p:spTgt>
                                        </p:tgtEl>
                                      </p:cBhvr>
                                    </p:animEffect>
                                    <p:anim calcmode="lin" valueType="num">
                                      <p:cBhvr>
                                        <p:cTn id="36" dur="1000" fill="hold"/>
                                        <p:tgtEl>
                                          <p:spTgt spid="7">
                                            <p:txEl>
                                              <p:pRg st="8" end="8"/>
                                            </p:txEl>
                                          </p:spTgt>
                                        </p:tgtEl>
                                        <p:attrNameLst>
                                          <p:attrName>ppt_x</p:attrName>
                                        </p:attrNameLst>
                                      </p:cBhvr>
                                      <p:tavLst>
                                        <p:tav tm="0">
                                          <p:val>
                                            <p:strVal val="#ppt_x"/>
                                          </p:val>
                                        </p:tav>
                                        <p:tav tm="100000">
                                          <p:val>
                                            <p:strVal val="#ppt_x"/>
                                          </p:val>
                                        </p:tav>
                                      </p:tavLst>
                                    </p:anim>
                                    <p:anim calcmode="lin" valueType="num">
                                      <p:cBhvr>
                                        <p:cTn id="37" dur="1000" fill="hold"/>
                                        <p:tgtEl>
                                          <p:spTgt spid="7">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7">
                                            <p:txEl>
                                              <p:pRg st="10" end="10"/>
                                            </p:txEl>
                                          </p:spTgt>
                                        </p:tgtEl>
                                        <p:attrNameLst>
                                          <p:attrName>style.visibility</p:attrName>
                                        </p:attrNameLst>
                                      </p:cBhvr>
                                      <p:to>
                                        <p:strVal val="visible"/>
                                      </p:to>
                                    </p:set>
                                    <p:animEffect transition="in" filter="fade">
                                      <p:cBhvr>
                                        <p:cTn id="42" dur="1000"/>
                                        <p:tgtEl>
                                          <p:spTgt spid="7">
                                            <p:txEl>
                                              <p:pRg st="10" end="10"/>
                                            </p:txEl>
                                          </p:spTgt>
                                        </p:tgtEl>
                                      </p:cBhvr>
                                    </p:animEffect>
                                    <p:anim calcmode="lin" valueType="num">
                                      <p:cBhvr>
                                        <p:cTn id="43" dur="1000" fill="hold"/>
                                        <p:tgtEl>
                                          <p:spTgt spid="7">
                                            <p:txEl>
                                              <p:pRg st="10" end="10"/>
                                            </p:txEl>
                                          </p:spTgt>
                                        </p:tgtEl>
                                        <p:attrNameLst>
                                          <p:attrName>ppt_x</p:attrName>
                                        </p:attrNameLst>
                                      </p:cBhvr>
                                      <p:tavLst>
                                        <p:tav tm="0">
                                          <p:val>
                                            <p:strVal val="#ppt_x"/>
                                          </p:val>
                                        </p:tav>
                                        <p:tav tm="100000">
                                          <p:val>
                                            <p:strVal val="#ppt_x"/>
                                          </p:val>
                                        </p:tav>
                                      </p:tavLst>
                                    </p:anim>
                                    <p:anim calcmode="lin" valueType="num">
                                      <p:cBhvr>
                                        <p:cTn id="44" dur="1000" fill="hold"/>
                                        <p:tgtEl>
                                          <p:spTgt spid="7">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7">
                                            <p:txEl>
                                              <p:pRg st="12" end="12"/>
                                            </p:txEl>
                                          </p:spTgt>
                                        </p:tgtEl>
                                        <p:attrNameLst>
                                          <p:attrName>style.visibility</p:attrName>
                                        </p:attrNameLst>
                                      </p:cBhvr>
                                      <p:to>
                                        <p:strVal val="visible"/>
                                      </p:to>
                                    </p:set>
                                    <p:animEffect transition="in" filter="fade">
                                      <p:cBhvr>
                                        <p:cTn id="49" dur="1000"/>
                                        <p:tgtEl>
                                          <p:spTgt spid="7">
                                            <p:txEl>
                                              <p:pRg st="12" end="12"/>
                                            </p:txEl>
                                          </p:spTgt>
                                        </p:tgtEl>
                                      </p:cBhvr>
                                    </p:animEffect>
                                    <p:anim calcmode="lin" valueType="num">
                                      <p:cBhvr>
                                        <p:cTn id="50" dur="1000" fill="hold"/>
                                        <p:tgtEl>
                                          <p:spTgt spid="7">
                                            <p:txEl>
                                              <p:pRg st="12" end="12"/>
                                            </p:txEl>
                                          </p:spTgt>
                                        </p:tgtEl>
                                        <p:attrNameLst>
                                          <p:attrName>ppt_x</p:attrName>
                                        </p:attrNameLst>
                                      </p:cBhvr>
                                      <p:tavLst>
                                        <p:tav tm="0">
                                          <p:val>
                                            <p:strVal val="#ppt_x"/>
                                          </p:val>
                                        </p:tav>
                                        <p:tav tm="100000">
                                          <p:val>
                                            <p:strVal val="#ppt_x"/>
                                          </p:val>
                                        </p:tav>
                                      </p:tavLst>
                                    </p:anim>
                                    <p:anim calcmode="lin" valueType="num">
                                      <p:cBhvr>
                                        <p:cTn id="51" dur="1000" fill="hold"/>
                                        <p:tgtEl>
                                          <p:spTgt spid="7">
                                            <p:txEl>
                                              <p:pRg st="12" end="1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7</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kumimoji="0" lang="vi-VN" sz="3000" b="1" i="0" u="none" strike="noStrike" kern="0" cap="none" spc="0" normalizeH="0" baseline="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t>Đặc tả yêu cầu phần mềm</a:t>
            </a:r>
            <a:br>
              <a:rPr kumimoji="0" lang="en-US" sz="60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br>
            <a:endParaRPr lang="en-US" dirty="0"/>
          </a:p>
        </p:txBody>
      </p:sp>
      <p:sp>
        <p:nvSpPr>
          <p:cNvPr id="6" name="TextBox 5"/>
          <p:cNvSpPr txBox="1"/>
          <p:nvPr/>
        </p:nvSpPr>
        <p:spPr>
          <a:xfrm>
            <a:off x="285150" y="1307524"/>
            <a:ext cx="3316006" cy="400110"/>
          </a:xfrm>
          <a:prstGeom prst="rect">
            <a:avLst/>
          </a:prstGeom>
          <a:noFill/>
        </p:spPr>
        <p:txBody>
          <a:bodyPr wrap="square" rtlCol="0">
            <a:spAutoFit/>
          </a:bodyPr>
          <a:lstStyle/>
          <a:p>
            <a:r>
              <a:rPr lang="vi-VN" sz="2000" b="1" dirty="0">
                <a:latin typeface="Times New Roman" panose="02020603050405020304" pitchFamily="18" charset="0"/>
                <a:ea typeface="Tahoma" panose="020B0604030504040204" pitchFamily="34" charset="0"/>
                <a:cs typeface="Times New Roman" panose="02020603050405020304" pitchFamily="18" charset="0"/>
              </a:rPr>
              <a:t>3. Biểu đồ use-case tổng quát </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pic>
        <p:nvPicPr>
          <p:cNvPr id="9" name="Picture 8" descr="A diagram of a person with text&#10;&#10;Description automatically generated">
            <a:extLst>
              <a:ext uri="{FF2B5EF4-FFF2-40B4-BE49-F238E27FC236}">
                <a16:creationId xmlns:a16="http://schemas.microsoft.com/office/drawing/2014/main" id="{D840D6B0-C2BD-4416-B24E-F14AE8660D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4207" y="1307524"/>
            <a:ext cx="3003586" cy="4258966"/>
          </a:xfrm>
          <a:prstGeom prst="rect">
            <a:avLst/>
          </a:prstGeom>
        </p:spPr>
      </p:pic>
    </p:spTree>
    <p:extLst>
      <p:ext uri="{BB962C8B-B14F-4D97-AF65-F5344CB8AC3E}">
        <p14:creationId xmlns:p14="http://schemas.microsoft.com/office/powerpoint/2010/main" val="849083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8</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lang="vi-VN" sz="3000" b="1" kern="0" noProof="0" dirty="0">
                <a:solidFill>
                  <a:srgbClr val="44546A"/>
                </a:solidFill>
                <a:latin typeface="Times New Roman" panose="02020603050405020304" pitchFamily="18" charset="0"/>
                <a:ea typeface="Times New Roman"/>
                <a:cs typeface="Times New Roman" panose="02020603050405020304" pitchFamily="18" charset="0"/>
                <a:sym typeface="Times New Roman"/>
              </a:rPr>
              <a:t>Xây dựng Test Plan</a:t>
            </a:r>
            <a:br>
              <a:rPr kumimoji="0" lang="en-US" sz="6000" b="1" i="0" u="none" strike="noStrike" kern="0" cap="none" spc="0" normalizeH="0" baseline="0" noProof="0" dirty="0">
                <a:ln>
                  <a:noFill/>
                </a:ln>
                <a:solidFill>
                  <a:srgbClr val="44546A"/>
                </a:solidFill>
                <a:effectLst/>
                <a:uLnTx/>
                <a:uFillTx/>
                <a:latin typeface="Times New Roman" panose="02020603050405020304" pitchFamily="18" charset="0"/>
                <a:ea typeface="Times New Roman"/>
                <a:cs typeface="Times New Roman" panose="02020603050405020304" pitchFamily="18" charset="0"/>
                <a:sym typeface="Times New Roman"/>
              </a:rPr>
            </a:br>
            <a:endParaRPr lang="en-US" dirty="0"/>
          </a:p>
        </p:txBody>
      </p:sp>
      <p:sp>
        <p:nvSpPr>
          <p:cNvPr id="6" name="TextBox 5"/>
          <p:cNvSpPr txBox="1"/>
          <p:nvPr/>
        </p:nvSpPr>
        <p:spPr>
          <a:xfrm>
            <a:off x="285150" y="1307524"/>
            <a:ext cx="2743201" cy="369332"/>
          </a:xfrm>
          <a:prstGeom prst="rect">
            <a:avLst/>
          </a:prstGeom>
          <a:noFill/>
        </p:spPr>
        <p:txBody>
          <a:bodyPr wrap="square" rtlCol="0">
            <a:spAutoFit/>
          </a:bodyPr>
          <a:lstStyle/>
          <a:p>
            <a:r>
              <a:rPr lang="en-US" b="1" dirty="0"/>
              <a:t>1.  </a:t>
            </a:r>
            <a:r>
              <a:rPr lang="vi-VN" b="1" dirty="0"/>
              <a:t>Mục đích</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E6348B43-8285-4A82-8666-8F9DBB503BE7}"/>
              </a:ext>
            </a:extLst>
          </p:cNvPr>
          <p:cNvSpPr txBox="1"/>
          <p:nvPr/>
        </p:nvSpPr>
        <p:spPr>
          <a:xfrm>
            <a:off x="367945" y="1871419"/>
            <a:ext cx="11824055" cy="2585323"/>
          </a:xfrm>
          <a:prstGeom prst="rect">
            <a:avLst/>
          </a:prstGeom>
          <a:noFill/>
        </p:spPr>
        <p:txBody>
          <a:bodyPr wrap="square" rtlCol="0">
            <a:spAutoFit/>
          </a:bodyPr>
          <a:lstStyle/>
          <a:p>
            <a:r>
              <a:rPr lang="vi-VN" dirty="0"/>
              <a:t>Tài liệu kế hoạch kiểm thử này đưa ra các mục đích sau:</a:t>
            </a:r>
          </a:p>
          <a:p>
            <a:endParaRPr lang="en-US" dirty="0"/>
          </a:p>
          <a:p>
            <a:pPr lvl="0"/>
            <a:r>
              <a:rPr lang="vi-VN" dirty="0"/>
              <a:t>-	Xác định thông tin cơ bản về dự án và các thành phần chức năng được kiểm thử và không được kiểm thử</a:t>
            </a:r>
            <a:endParaRPr lang="en-US" dirty="0"/>
          </a:p>
          <a:p>
            <a:pPr lvl="0"/>
            <a:r>
              <a:rPr lang="vi-VN" dirty="0"/>
              <a:t>-	Liệt kê những yêu cầu cho việc kiểm thử (Test Requirements)</a:t>
            </a:r>
          </a:p>
          <a:p>
            <a:pPr lvl="0"/>
            <a:endParaRPr lang="en-US" dirty="0"/>
          </a:p>
          <a:p>
            <a:pPr lvl="0"/>
            <a:r>
              <a:rPr lang="vi-VN" dirty="0"/>
              <a:t>Những chiến lược kiểm thử nên được sử dụng:</a:t>
            </a:r>
          </a:p>
          <a:p>
            <a:pPr lvl="0"/>
            <a:endParaRPr lang="en-US" dirty="0"/>
          </a:p>
          <a:p>
            <a:pPr lvl="0"/>
            <a:r>
              <a:rPr lang="vi-VN" dirty="0"/>
              <a:t>-	Ước lượng những yêu cầu về tài nguyên và chi phí cho việc kiểm thử.</a:t>
            </a:r>
            <a:endParaRPr lang="en-US" dirty="0"/>
          </a:p>
          <a:p>
            <a:pPr lvl="0"/>
            <a:r>
              <a:rPr lang="vi-VN" dirty="0"/>
              <a:t>-	Những tài liệu được lập sau khi hoàn thành việc kiểm thử</a:t>
            </a:r>
            <a:endParaRPr lang="en-US" dirty="0"/>
          </a:p>
        </p:txBody>
      </p:sp>
    </p:spTree>
    <p:extLst>
      <p:ext uri="{BB962C8B-B14F-4D97-AF65-F5344CB8AC3E}">
        <p14:creationId xmlns:p14="http://schemas.microsoft.com/office/powerpoint/2010/main" val="4241398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2" end="2"/>
                                            </p:txEl>
                                          </p:spTgt>
                                        </p:tgtEl>
                                        <p:attrNameLst>
                                          <p:attrName>style.visibility</p:attrName>
                                        </p:attrNameLst>
                                      </p:cBhvr>
                                      <p:to>
                                        <p:strVal val="visible"/>
                                      </p:to>
                                    </p:set>
                                    <p:animEffect transition="in" filter="fade">
                                      <p:cBhvr>
                                        <p:cTn id="14" dur="1000"/>
                                        <p:tgtEl>
                                          <p:spTgt spid="11">
                                            <p:txEl>
                                              <p:pRg st="2" end="2"/>
                                            </p:txEl>
                                          </p:spTgt>
                                        </p:tgtEl>
                                      </p:cBhvr>
                                    </p:animEffect>
                                    <p:anim calcmode="lin" valueType="num">
                                      <p:cBhvr>
                                        <p:cTn id="15"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1">
                                            <p:txEl>
                                              <p:pRg st="3" end="3"/>
                                            </p:txEl>
                                          </p:spTgt>
                                        </p:tgtEl>
                                        <p:attrNameLst>
                                          <p:attrName>style.visibility</p:attrName>
                                        </p:attrNameLst>
                                      </p:cBhvr>
                                      <p:to>
                                        <p:strVal val="visible"/>
                                      </p:to>
                                    </p:set>
                                    <p:animEffect transition="in" filter="fade">
                                      <p:cBhvr>
                                        <p:cTn id="21" dur="1000"/>
                                        <p:tgtEl>
                                          <p:spTgt spid="11">
                                            <p:txEl>
                                              <p:pRg st="3" end="3"/>
                                            </p:txEl>
                                          </p:spTgt>
                                        </p:tgtEl>
                                      </p:cBhvr>
                                    </p:animEffect>
                                    <p:anim calcmode="lin" valueType="num">
                                      <p:cBhvr>
                                        <p:cTn id="22"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1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1">
                                            <p:txEl>
                                              <p:pRg st="5" end="5"/>
                                            </p:txEl>
                                          </p:spTgt>
                                        </p:tgtEl>
                                        <p:attrNameLst>
                                          <p:attrName>style.visibility</p:attrName>
                                        </p:attrNameLst>
                                      </p:cBhvr>
                                      <p:to>
                                        <p:strVal val="visible"/>
                                      </p:to>
                                    </p:set>
                                    <p:animEffect transition="in" filter="fade">
                                      <p:cBhvr>
                                        <p:cTn id="28" dur="1000"/>
                                        <p:tgtEl>
                                          <p:spTgt spid="11">
                                            <p:txEl>
                                              <p:pRg st="5" end="5"/>
                                            </p:txEl>
                                          </p:spTgt>
                                        </p:tgtEl>
                                      </p:cBhvr>
                                    </p:animEffect>
                                    <p:anim calcmode="lin" valueType="num">
                                      <p:cBhvr>
                                        <p:cTn id="29" dur="1000" fill="hold"/>
                                        <p:tgtEl>
                                          <p:spTgt spid="11">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11">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1">
                                            <p:txEl>
                                              <p:pRg st="7" end="7"/>
                                            </p:txEl>
                                          </p:spTgt>
                                        </p:tgtEl>
                                        <p:attrNameLst>
                                          <p:attrName>style.visibility</p:attrName>
                                        </p:attrNameLst>
                                      </p:cBhvr>
                                      <p:to>
                                        <p:strVal val="visible"/>
                                      </p:to>
                                    </p:set>
                                    <p:animEffect transition="in" filter="fade">
                                      <p:cBhvr>
                                        <p:cTn id="35" dur="1000"/>
                                        <p:tgtEl>
                                          <p:spTgt spid="11">
                                            <p:txEl>
                                              <p:pRg st="7" end="7"/>
                                            </p:txEl>
                                          </p:spTgt>
                                        </p:tgtEl>
                                      </p:cBhvr>
                                    </p:animEffect>
                                    <p:anim calcmode="lin" valueType="num">
                                      <p:cBhvr>
                                        <p:cTn id="36" dur="1000" fill="hold"/>
                                        <p:tgtEl>
                                          <p:spTgt spid="11">
                                            <p:txEl>
                                              <p:pRg st="7" end="7"/>
                                            </p:txEl>
                                          </p:spTgt>
                                        </p:tgtEl>
                                        <p:attrNameLst>
                                          <p:attrName>ppt_x</p:attrName>
                                        </p:attrNameLst>
                                      </p:cBhvr>
                                      <p:tavLst>
                                        <p:tav tm="0">
                                          <p:val>
                                            <p:strVal val="#ppt_x"/>
                                          </p:val>
                                        </p:tav>
                                        <p:tav tm="100000">
                                          <p:val>
                                            <p:strVal val="#ppt_x"/>
                                          </p:val>
                                        </p:tav>
                                      </p:tavLst>
                                    </p:anim>
                                    <p:anim calcmode="lin" valueType="num">
                                      <p:cBhvr>
                                        <p:cTn id="37" dur="1000" fill="hold"/>
                                        <p:tgtEl>
                                          <p:spTgt spid="11">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1">
                                            <p:txEl>
                                              <p:pRg st="8" end="8"/>
                                            </p:txEl>
                                          </p:spTgt>
                                        </p:tgtEl>
                                        <p:attrNameLst>
                                          <p:attrName>style.visibility</p:attrName>
                                        </p:attrNameLst>
                                      </p:cBhvr>
                                      <p:to>
                                        <p:strVal val="visible"/>
                                      </p:to>
                                    </p:set>
                                    <p:animEffect transition="in" filter="fade">
                                      <p:cBhvr>
                                        <p:cTn id="42" dur="1000"/>
                                        <p:tgtEl>
                                          <p:spTgt spid="11">
                                            <p:txEl>
                                              <p:pRg st="8" end="8"/>
                                            </p:txEl>
                                          </p:spTgt>
                                        </p:tgtEl>
                                      </p:cBhvr>
                                    </p:animEffect>
                                    <p:anim calcmode="lin" valueType="num">
                                      <p:cBhvr>
                                        <p:cTn id="43" dur="1000" fill="hold"/>
                                        <p:tgtEl>
                                          <p:spTgt spid="11">
                                            <p:txEl>
                                              <p:pRg st="8" end="8"/>
                                            </p:txEl>
                                          </p:spTgt>
                                        </p:tgtEl>
                                        <p:attrNameLst>
                                          <p:attrName>ppt_x</p:attrName>
                                        </p:attrNameLst>
                                      </p:cBhvr>
                                      <p:tavLst>
                                        <p:tav tm="0">
                                          <p:val>
                                            <p:strVal val="#ppt_x"/>
                                          </p:val>
                                        </p:tav>
                                        <p:tav tm="100000">
                                          <p:val>
                                            <p:strVal val="#ppt_x"/>
                                          </p:val>
                                        </p:tav>
                                      </p:tavLst>
                                    </p:anim>
                                    <p:anim calcmode="lin" valueType="num">
                                      <p:cBhvr>
                                        <p:cTn id="44" dur="1000" fill="hold"/>
                                        <p:tgtEl>
                                          <p:spTgt spid="11">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58721E-1A82-E378-335A-E7D4FEB48C33}"/>
              </a:ext>
            </a:extLst>
          </p:cNvPr>
          <p:cNvSpPr>
            <a:spLocks noGrp="1"/>
          </p:cNvSpPr>
          <p:nvPr>
            <p:ph type="dt" sz="half" idx="10"/>
          </p:nvPr>
        </p:nvSpPr>
        <p:spPr/>
        <p:txBody>
          <a:bodyPr/>
          <a:lstStyle/>
          <a:p>
            <a:fld id="{7FB16B2F-4ABC-DC47-941D-61DAA8C286C6}" type="datetime1">
              <a:rPr lang="en-US" smtClean="0"/>
              <a:t>6/7/2024</a:t>
            </a:fld>
            <a:endParaRPr lang="en-US"/>
          </a:p>
        </p:txBody>
      </p:sp>
      <p:sp>
        <p:nvSpPr>
          <p:cNvPr id="3" name="Footer Placeholder 2">
            <a:extLst>
              <a:ext uri="{FF2B5EF4-FFF2-40B4-BE49-F238E27FC236}">
                <a16:creationId xmlns:a16="http://schemas.microsoft.com/office/drawing/2014/main" id="{4F16B67D-E620-5D23-2709-61B5A729A70E}"/>
              </a:ext>
            </a:extLst>
          </p:cNvPr>
          <p:cNvSpPr>
            <a:spLocks noGrp="1"/>
          </p:cNvSpPr>
          <p:nvPr>
            <p:ph type="ftr" sz="quarter" idx="11"/>
          </p:nvPr>
        </p:nvSpPr>
        <p:spPr/>
        <p:txBody>
          <a:bodyPr/>
          <a:lstStyle/>
          <a:p>
            <a:r>
              <a:rPr lang="en-US"/>
              <a:t>Faculty of Computer Science</a:t>
            </a:r>
          </a:p>
        </p:txBody>
      </p:sp>
      <p:sp>
        <p:nvSpPr>
          <p:cNvPr id="4" name="Slide Number Placeholder 3">
            <a:extLst>
              <a:ext uri="{FF2B5EF4-FFF2-40B4-BE49-F238E27FC236}">
                <a16:creationId xmlns:a16="http://schemas.microsoft.com/office/drawing/2014/main" id="{419281F1-3975-16BE-AA67-6F098854D341}"/>
              </a:ext>
            </a:extLst>
          </p:cNvPr>
          <p:cNvSpPr>
            <a:spLocks noGrp="1"/>
          </p:cNvSpPr>
          <p:nvPr>
            <p:ph type="sldNum" sz="quarter" idx="12"/>
          </p:nvPr>
        </p:nvSpPr>
        <p:spPr/>
        <p:txBody>
          <a:bodyPr/>
          <a:lstStyle/>
          <a:p>
            <a:fld id="{086B6608-6F69-448F-99DC-C9E613BFB696}" type="slidenum">
              <a:rPr lang="en-US" smtClean="0"/>
              <a:t>9</a:t>
            </a:fld>
            <a:endParaRPr lang="en-US"/>
          </a:p>
        </p:txBody>
      </p:sp>
      <p:sp>
        <p:nvSpPr>
          <p:cNvPr id="5" name="Title 4">
            <a:extLst>
              <a:ext uri="{FF2B5EF4-FFF2-40B4-BE49-F238E27FC236}">
                <a16:creationId xmlns:a16="http://schemas.microsoft.com/office/drawing/2014/main" id="{99889CB1-8420-E74F-0493-90D0E14F8801}"/>
              </a:ext>
            </a:extLst>
          </p:cNvPr>
          <p:cNvSpPr>
            <a:spLocks noGrp="1"/>
          </p:cNvSpPr>
          <p:nvPr>
            <p:ph type="title"/>
          </p:nvPr>
        </p:nvSpPr>
        <p:spPr>
          <a:xfrm>
            <a:off x="391885" y="304156"/>
            <a:ext cx="10513219" cy="501387"/>
          </a:xfrm>
        </p:spPr>
        <p:txBody>
          <a:bodyPr/>
          <a:lstStyle/>
          <a:p>
            <a:r>
              <a:rPr lang="vi-VN" sz="3000" b="1" kern="0" noProof="0" dirty="0">
                <a:solidFill>
                  <a:srgbClr val="44546A"/>
                </a:solidFill>
                <a:latin typeface="Times New Roman" panose="02020603050405020304" pitchFamily="18" charset="0"/>
                <a:ea typeface="Times New Roman"/>
                <a:cs typeface="Times New Roman" panose="02020603050405020304" pitchFamily="18" charset="0"/>
                <a:sym typeface="Times New Roman"/>
              </a:rPr>
              <a:t>Xây dựng Test Plan</a:t>
            </a:r>
            <a:endParaRPr lang="en-US" dirty="0"/>
          </a:p>
        </p:txBody>
      </p:sp>
      <p:sp>
        <p:nvSpPr>
          <p:cNvPr id="6" name="TextBox 5"/>
          <p:cNvSpPr txBox="1"/>
          <p:nvPr/>
        </p:nvSpPr>
        <p:spPr>
          <a:xfrm>
            <a:off x="285150" y="1307524"/>
            <a:ext cx="2743201" cy="369332"/>
          </a:xfrm>
          <a:prstGeom prst="rect">
            <a:avLst/>
          </a:prstGeom>
          <a:noFill/>
        </p:spPr>
        <p:txBody>
          <a:bodyPr wrap="square" rtlCol="0">
            <a:spAutoFit/>
          </a:bodyPr>
          <a:lstStyle/>
          <a:p>
            <a:r>
              <a:rPr lang="en-US" b="1" dirty="0"/>
              <a:t>2. </a:t>
            </a:r>
            <a:r>
              <a:rPr lang="vi-VN" sz="1800" b="1" dirty="0">
                <a:effectLst/>
                <a:latin typeface="Times New Roman" panose="02020603050405020304" pitchFamily="18" charset="0"/>
                <a:ea typeface="Times New Roman" panose="02020603050405020304" pitchFamily="18" charset="0"/>
              </a:rPr>
              <a:t>Biểu</a:t>
            </a:r>
            <a:r>
              <a:rPr lang="vi-VN" sz="1800" b="1" spc="-20" dirty="0">
                <a:effectLst/>
                <a:latin typeface="Times New Roman" panose="02020603050405020304" pitchFamily="18" charset="0"/>
                <a:ea typeface="Times New Roman" panose="02020603050405020304" pitchFamily="18" charset="0"/>
              </a:rPr>
              <a:t> </a:t>
            </a:r>
            <a:r>
              <a:rPr lang="vi-VN" sz="1800" b="1" dirty="0">
                <a:effectLst/>
                <a:latin typeface="Times New Roman" panose="02020603050405020304" pitchFamily="18" charset="0"/>
                <a:ea typeface="Times New Roman" panose="02020603050405020304" pitchFamily="18" charset="0"/>
              </a:rPr>
              <a:t>đồ</a:t>
            </a:r>
            <a:r>
              <a:rPr lang="vi-VN" sz="1800" b="1" spc="-10" dirty="0">
                <a:effectLst/>
                <a:latin typeface="Times New Roman" panose="02020603050405020304" pitchFamily="18" charset="0"/>
                <a:ea typeface="Times New Roman" panose="02020603050405020304" pitchFamily="18" charset="0"/>
              </a:rPr>
              <a:t> </a:t>
            </a:r>
            <a:r>
              <a:rPr lang="vi-VN" sz="1800" b="1" spc="-20" dirty="0">
                <a:effectLst/>
                <a:latin typeface="Times New Roman" panose="02020603050405020304" pitchFamily="18" charset="0"/>
                <a:ea typeface="Times New Roman" panose="02020603050405020304" pitchFamily="18" charset="0"/>
              </a:rPr>
              <a:t>Gantt</a:t>
            </a:r>
            <a:r>
              <a:rPr lang="en-US" b="1" dirty="0"/>
              <a:t> </a:t>
            </a:r>
            <a:endParaRPr lang="en-US" sz="2000" b="1" dirty="0">
              <a:latin typeface="Times New Roman" panose="02020603050405020304" pitchFamily="18" charset="0"/>
              <a:ea typeface="Tahoma" panose="020B0604030504040204" pitchFamily="34" charset="0"/>
              <a:cs typeface="Times New Roman" panose="02020603050405020304" pitchFamily="18" charset="0"/>
            </a:endParaRPr>
          </a:p>
        </p:txBody>
      </p:sp>
      <p:pic>
        <p:nvPicPr>
          <p:cNvPr id="11" name="Image 294" descr="A screenshot of a computer&#10;&#10;Description automatically generated">
            <a:extLst>
              <a:ext uri="{FF2B5EF4-FFF2-40B4-BE49-F238E27FC236}">
                <a16:creationId xmlns:a16="http://schemas.microsoft.com/office/drawing/2014/main" id="{58C055B4-93FC-4B3B-A7B6-DF7ABFB3FDDF}"/>
              </a:ext>
            </a:extLst>
          </p:cNvPr>
          <p:cNvPicPr>
            <a:picLocks/>
          </p:cNvPicPr>
          <p:nvPr/>
        </p:nvPicPr>
        <p:blipFill>
          <a:blip r:embed="rId2" cstate="print"/>
          <a:stretch>
            <a:fillRect/>
          </a:stretch>
        </p:blipFill>
        <p:spPr>
          <a:xfrm>
            <a:off x="1270212" y="2058270"/>
            <a:ext cx="9375210" cy="3279422"/>
          </a:xfrm>
          <a:prstGeom prst="rect">
            <a:avLst/>
          </a:prstGeom>
        </p:spPr>
      </p:pic>
    </p:spTree>
    <p:extLst>
      <p:ext uri="{BB962C8B-B14F-4D97-AF65-F5344CB8AC3E}">
        <p14:creationId xmlns:p14="http://schemas.microsoft.com/office/powerpoint/2010/main" val="2361427382"/>
      </p:ext>
    </p:extLst>
  </p:cSld>
  <p:clrMapOvr>
    <a:masterClrMapping/>
  </p:clrMapOvr>
</p:sld>
</file>

<file path=ppt/theme/theme1.xml><?xml version="1.0" encoding="utf-8"?>
<a:theme xmlns:a="http://schemas.openxmlformats.org/drawingml/2006/main" name="Vicostone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u thuyet trình cong ty Vicostone" id="{123813FF-2186-4307-88AB-E52DC4E764C5}" vid="{7A2E833A-1ED4-4E30-9CFE-D6481D7B3B5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f6f721e1-8a62-40be-993d-f44352021507">
      <Terms xmlns="http://schemas.microsoft.com/office/infopath/2007/PartnerControls"/>
    </lcf76f155ced4ddcb4097134ff3c332f>
    <TaxCatchAll xmlns="5d0b22ea-e5ea-49c7-9b62-902e21e51f0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064D6C488808240A931504663625519" ma:contentTypeVersion="14" ma:contentTypeDescription="Create a new document." ma:contentTypeScope="" ma:versionID="1b62e8f1834b831c8f32bb5cb869efd4">
  <xsd:schema xmlns:xsd="http://www.w3.org/2001/XMLSchema" xmlns:xs="http://www.w3.org/2001/XMLSchema" xmlns:p="http://schemas.microsoft.com/office/2006/metadata/properties" xmlns:ns2="f6f721e1-8a62-40be-993d-f44352021507" xmlns:ns3="5d0b22ea-e5ea-49c7-9b62-902e21e51f08" targetNamespace="http://schemas.microsoft.com/office/2006/metadata/properties" ma:root="true" ma:fieldsID="b5faa4c97add08f19085f545fbe457ca" ns2:_="" ns3:_="">
    <xsd:import namespace="f6f721e1-8a62-40be-993d-f44352021507"/>
    <xsd:import namespace="5d0b22ea-e5ea-49c7-9b62-902e21e51f08"/>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6f721e1-8a62-40be-993d-f4435202150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d7facb9e-2b26-4d73-808f-93b90f4d6559"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d0b22ea-e5ea-49c7-9b62-902e21e51f08"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b31b757f-8087-4096-bcce-f3e636a02fec}" ma:internalName="TaxCatchAll" ma:showField="CatchAllData" ma:web="5d0b22ea-e5ea-49c7-9b62-902e21e51f0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A9B77A0-8658-45E5-8D19-245595005394}">
  <ds:schemaRefs>
    <ds:schemaRef ds:uri="http://purl.org/dc/terms/"/>
    <ds:schemaRef ds:uri="5d0b22ea-e5ea-49c7-9b62-902e21e51f08"/>
    <ds:schemaRef ds:uri="http://purl.org/dc/elements/1.1/"/>
    <ds:schemaRef ds:uri="http://www.w3.org/XML/1998/namespace"/>
    <ds:schemaRef ds:uri="http://schemas.microsoft.com/office/2006/metadata/properties"/>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f6f721e1-8a62-40be-993d-f44352021507"/>
  </ds:schemaRefs>
</ds:datastoreItem>
</file>

<file path=customXml/itemProps2.xml><?xml version="1.0" encoding="utf-8"?>
<ds:datastoreItem xmlns:ds="http://schemas.openxmlformats.org/officeDocument/2006/customXml" ds:itemID="{1BC49BF6-AA93-40A7-9737-A0FC93F02F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6f721e1-8a62-40be-993d-f44352021507"/>
    <ds:schemaRef ds:uri="5d0b22ea-e5ea-49c7-9b62-902e21e51f0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9E42AFF-377A-47D3-84EF-20B0692369E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1465</TotalTime>
  <Words>1058</Words>
  <Application>Microsoft Office PowerPoint</Application>
  <PresentationFormat>Widescreen</PresentationFormat>
  <Paragraphs>138</Paragraphs>
  <Slides>16</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Gill Sans</vt:lpstr>
      <vt:lpstr>Times New Roman</vt:lpstr>
      <vt:lpstr>Vicostone Template</vt:lpstr>
      <vt:lpstr>BÁO CÁO GIỮA KỲ Môn: Đánh giá kiểm định chất lượng phần mềm  Giảng viên: Mai Thúy Nga</vt:lpstr>
      <vt:lpstr>PowerPoint Presentation</vt:lpstr>
      <vt:lpstr>Tổng quan </vt:lpstr>
      <vt:lpstr>Tổng quan </vt:lpstr>
      <vt:lpstr>Đặc tả yêu cầu phần mềm </vt:lpstr>
      <vt:lpstr>Đặc tả yêu cầu phần mềm </vt:lpstr>
      <vt:lpstr>Đặc tả yêu cầu phần mềm </vt:lpstr>
      <vt:lpstr>Xây dựng Test Plan </vt:lpstr>
      <vt:lpstr>Xây dựng Test Plan</vt:lpstr>
      <vt:lpstr>Xây dựng Test Plan</vt:lpstr>
      <vt:lpstr>Thực hiện viết Test Case </vt:lpstr>
      <vt:lpstr>Thực hiện viết Test Case </vt:lpstr>
      <vt:lpstr>Thực hiện viết Test Case </vt:lpstr>
      <vt:lpstr>Thực hiện viết Test Case </vt:lpstr>
      <vt:lpstr>Kết luận </vt:lpstr>
      <vt:lpstr>XIN CẢM ƠN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huy pham</dc:creator>
  <cp:lastModifiedBy>trantrongdai2003@gmail.com</cp:lastModifiedBy>
  <cp:revision>111</cp:revision>
  <dcterms:created xsi:type="dcterms:W3CDTF">2021-07-07T15:50:18Z</dcterms:created>
  <dcterms:modified xsi:type="dcterms:W3CDTF">2024-06-06T19:11:31Z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0x010100BD3BB059D0FAE34984A8001B7158EFFA</vt:lpwstr>
  </property>
  <property fmtid="{D5CDD505-2E9C-101B-9397-08002B2CF9AE}" pid="3" name="MediaServiceImageTags">
    <vt:lpwstr/>
  </property>
</Properties>
</file>

<file path=docProps/thumbnail.jpeg>
</file>